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7" r:id="rId5"/>
  </p:sldMasterIdLst>
  <p:notesMasterIdLst>
    <p:notesMasterId r:id="rId31"/>
  </p:notesMasterIdLst>
  <p:handoutMasterIdLst>
    <p:handoutMasterId r:id="rId32"/>
  </p:handoutMasterIdLst>
  <p:sldIdLst>
    <p:sldId id="430" r:id="rId6"/>
    <p:sldId id="406" r:id="rId7"/>
    <p:sldId id="407" r:id="rId8"/>
    <p:sldId id="408" r:id="rId9"/>
    <p:sldId id="432" r:id="rId10"/>
    <p:sldId id="398" r:id="rId11"/>
    <p:sldId id="433" r:id="rId12"/>
    <p:sldId id="412" r:id="rId13"/>
    <p:sldId id="414" r:id="rId14"/>
    <p:sldId id="400" r:id="rId15"/>
    <p:sldId id="415" r:id="rId16"/>
    <p:sldId id="429" r:id="rId17"/>
    <p:sldId id="418" r:id="rId18"/>
    <p:sldId id="402" r:id="rId19"/>
    <p:sldId id="403" r:id="rId20"/>
    <p:sldId id="404" r:id="rId21"/>
    <p:sldId id="431" r:id="rId22"/>
    <p:sldId id="409" r:id="rId23"/>
    <p:sldId id="420" r:id="rId24"/>
    <p:sldId id="424" r:id="rId25"/>
    <p:sldId id="421" r:id="rId26"/>
    <p:sldId id="422" r:id="rId27"/>
    <p:sldId id="423" r:id="rId28"/>
    <p:sldId id="428" r:id="rId29"/>
    <p:sldId id="284" r:id="rId30"/>
  </p:sldIdLst>
  <p:sldSz cx="17340263" cy="9753600"/>
  <p:notesSz cx="6797675" cy="9928225"/>
  <p:custDataLst>
    <p:tags r:id="rId33"/>
  </p:custDataLst>
  <p:defaultTextStyle>
    <a:defPPr>
      <a:defRPr lang="de-CH"/>
    </a:defPPr>
    <a:lvl1pPr algn="l" rtl="0" fontAlgn="base">
      <a:spcBef>
        <a:spcPct val="0"/>
      </a:spcBef>
      <a:spcAft>
        <a:spcPct val="0"/>
      </a:spcAft>
      <a:defRPr sz="2400" kern="1200">
        <a:solidFill>
          <a:schemeClr val="tx1"/>
        </a:solidFill>
        <a:latin typeface="Arial" charset="0"/>
        <a:ea typeface="+mn-ea"/>
        <a:cs typeface="+mn-cs"/>
      </a:defRPr>
    </a:lvl1pPr>
    <a:lvl2pPr marL="457176" algn="l" rtl="0" fontAlgn="base">
      <a:spcBef>
        <a:spcPct val="0"/>
      </a:spcBef>
      <a:spcAft>
        <a:spcPct val="0"/>
      </a:spcAft>
      <a:defRPr sz="2400" kern="1200">
        <a:solidFill>
          <a:schemeClr val="tx1"/>
        </a:solidFill>
        <a:latin typeface="Arial" charset="0"/>
        <a:ea typeface="+mn-ea"/>
        <a:cs typeface="+mn-cs"/>
      </a:defRPr>
    </a:lvl2pPr>
    <a:lvl3pPr marL="914354" algn="l" rtl="0" fontAlgn="base">
      <a:spcBef>
        <a:spcPct val="0"/>
      </a:spcBef>
      <a:spcAft>
        <a:spcPct val="0"/>
      </a:spcAft>
      <a:defRPr sz="2400" kern="1200">
        <a:solidFill>
          <a:schemeClr val="tx1"/>
        </a:solidFill>
        <a:latin typeface="Arial" charset="0"/>
        <a:ea typeface="+mn-ea"/>
        <a:cs typeface="+mn-cs"/>
      </a:defRPr>
    </a:lvl3pPr>
    <a:lvl4pPr marL="1371530" algn="l" rtl="0" fontAlgn="base">
      <a:spcBef>
        <a:spcPct val="0"/>
      </a:spcBef>
      <a:spcAft>
        <a:spcPct val="0"/>
      </a:spcAft>
      <a:defRPr sz="2400" kern="1200">
        <a:solidFill>
          <a:schemeClr val="tx1"/>
        </a:solidFill>
        <a:latin typeface="Arial" charset="0"/>
        <a:ea typeface="+mn-ea"/>
        <a:cs typeface="+mn-cs"/>
      </a:defRPr>
    </a:lvl4pPr>
    <a:lvl5pPr marL="1828706" algn="l" rtl="0" fontAlgn="base">
      <a:spcBef>
        <a:spcPct val="0"/>
      </a:spcBef>
      <a:spcAft>
        <a:spcPct val="0"/>
      </a:spcAft>
      <a:defRPr sz="2400" kern="1200">
        <a:solidFill>
          <a:schemeClr val="tx1"/>
        </a:solidFill>
        <a:latin typeface="Arial" charset="0"/>
        <a:ea typeface="+mn-ea"/>
        <a:cs typeface="+mn-cs"/>
      </a:defRPr>
    </a:lvl5pPr>
    <a:lvl6pPr marL="2285884" algn="l" defTabSz="914354" rtl="0" eaLnBrk="1" latinLnBrk="0" hangingPunct="1">
      <a:defRPr sz="2400" kern="1200">
        <a:solidFill>
          <a:schemeClr val="tx1"/>
        </a:solidFill>
        <a:latin typeface="Arial" charset="0"/>
        <a:ea typeface="+mn-ea"/>
        <a:cs typeface="+mn-cs"/>
      </a:defRPr>
    </a:lvl6pPr>
    <a:lvl7pPr marL="2743060" algn="l" defTabSz="914354" rtl="0" eaLnBrk="1" latinLnBrk="0" hangingPunct="1">
      <a:defRPr sz="2400" kern="1200">
        <a:solidFill>
          <a:schemeClr val="tx1"/>
        </a:solidFill>
        <a:latin typeface="Arial" charset="0"/>
        <a:ea typeface="+mn-ea"/>
        <a:cs typeface="+mn-cs"/>
      </a:defRPr>
    </a:lvl7pPr>
    <a:lvl8pPr marL="3200236" algn="l" defTabSz="914354" rtl="0" eaLnBrk="1" latinLnBrk="0" hangingPunct="1">
      <a:defRPr sz="2400" kern="1200">
        <a:solidFill>
          <a:schemeClr val="tx1"/>
        </a:solidFill>
        <a:latin typeface="Arial" charset="0"/>
        <a:ea typeface="+mn-ea"/>
        <a:cs typeface="+mn-cs"/>
      </a:defRPr>
    </a:lvl8pPr>
    <a:lvl9pPr marL="3657413" algn="l" defTabSz="914354"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47B15413-3F9F-4E2A-9139-B3A95247DBF8}">
          <p14:sldIdLst>
            <p14:sldId id="430"/>
            <p14:sldId id="406"/>
            <p14:sldId id="407"/>
            <p14:sldId id="408"/>
            <p14:sldId id="432"/>
            <p14:sldId id="398"/>
            <p14:sldId id="433"/>
            <p14:sldId id="412"/>
            <p14:sldId id="414"/>
            <p14:sldId id="400"/>
            <p14:sldId id="415"/>
            <p14:sldId id="429"/>
            <p14:sldId id="418"/>
            <p14:sldId id="402"/>
            <p14:sldId id="403"/>
            <p14:sldId id="404"/>
            <p14:sldId id="431"/>
            <p14:sldId id="409"/>
            <p14:sldId id="420"/>
            <p14:sldId id="424"/>
            <p14:sldId id="421"/>
            <p14:sldId id="422"/>
            <p14:sldId id="423"/>
            <p14:sldId id="428"/>
            <p14:sldId id="284"/>
          </p14:sldIdLst>
        </p14:section>
        <p14:section name="Untitled Section" id="{9A23313B-1480-4CE8-8E76-1BC82931AC20}">
          <p14:sldIdLst/>
        </p14:section>
      </p14:sectionLst>
    </p:ext>
    <p:ext uri="{EFAFB233-063F-42B5-8137-9DF3F51BA10A}">
      <p15:sldGuideLst xmlns:p15="http://schemas.microsoft.com/office/powerpoint/2012/main">
        <p15:guide id="1" orient="horz" pos="389" userDrawn="1">
          <p15:clr>
            <a:srgbClr val="A4A3A4"/>
          </p15:clr>
        </p15:guide>
        <p15:guide id="2" orient="horz" pos="927" userDrawn="1">
          <p15:clr>
            <a:srgbClr val="A4A3A4"/>
          </p15:clr>
        </p15:guide>
        <p15:guide id="3" orient="horz" pos="1460" userDrawn="1">
          <p15:clr>
            <a:srgbClr val="A4A3A4"/>
          </p15:clr>
        </p15:guide>
        <p15:guide id="4" orient="horz" pos="2002" userDrawn="1">
          <p15:clr>
            <a:srgbClr val="A4A3A4"/>
          </p15:clr>
        </p15:guide>
        <p15:guide id="5" orient="horz" pos="2530" userDrawn="1">
          <p15:clr>
            <a:srgbClr val="A4A3A4"/>
          </p15:clr>
        </p15:guide>
        <p15:guide id="6" orient="horz" pos="3067" userDrawn="1">
          <p15:clr>
            <a:srgbClr val="A4A3A4"/>
          </p15:clr>
        </p15:guide>
        <p15:guide id="7" orient="horz" pos="3604" userDrawn="1">
          <p15:clr>
            <a:srgbClr val="A4A3A4"/>
          </p15:clr>
        </p15:guide>
        <p15:guide id="8" orient="horz" pos="5751" userDrawn="1">
          <p15:clr>
            <a:srgbClr val="A4A3A4"/>
          </p15:clr>
        </p15:guide>
        <p15:guide id="9" pos="10532" userDrawn="1">
          <p15:clr>
            <a:srgbClr val="A4A3A4"/>
          </p15:clr>
        </p15:guide>
        <p15:guide id="10" pos="395" userDrawn="1">
          <p15:clr>
            <a:srgbClr val="A4A3A4"/>
          </p15:clr>
        </p15:guide>
        <p15:guide id="11" pos="1708" userDrawn="1">
          <p15:clr>
            <a:srgbClr val="A4A3A4"/>
          </p15:clr>
        </p15:guide>
        <p15:guide id="12" pos="1853" userDrawn="1">
          <p15:clr>
            <a:srgbClr val="A4A3A4"/>
          </p15:clr>
        </p15:guide>
        <p15:guide id="13" pos="3179" userDrawn="1">
          <p15:clr>
            <a:srgbClr val="A4A3A4"/>
          </p15:clr>
        </p15:guide>
        <p15:guide id="14" pos="3331" userDrawn="1">
          <p15:clr>
            <a:srgbClr val="A4A3A4"/>
          </p15:clr>
        </p15:guide>
        <p15:guide id="15" pos="6123" userDrawn="1">
          <p15:clr>
            <a:srgbClr val="A4A3A4"/>
          </p15:clr>
        </p15:guide>
        <p15:guide id="16" pos="6275" userDrawn="1">
          <p15:clr>
            <a:srgbClr val="A4A3A4"/>
          </p15:clr>
        </p15:guide>
        <p15:guide id="17" orient="horz" pos="390" userDrawn="1">
          <p15:clr>
            <a:srgbClr val="A4A3A4"/>
          </p15:clr>
        </p15:guide>
        <p15:guide id="18" orient="horz" pos="1461" userDrawn="1">
          <p15:clr>
            <a:srgbClr val="A4A3A4"/>
          </p15:clr>
        </p15:guide>
        <p15:guide id="19" orient="horz" pos="3066" userDrawn="1">
          <p15:clr>
            <a:srgbClr val="A4A3A4"/>
          </p15:clr>
        </p15:guide>
        <p15:guide id="20" pos="33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CCFF"/>
    <a:srgbClr val="FF0000"/>
    <a:srgbClr val="003870"/>
    <a:srgbClr val="0000FF"/>
    <a:srgbClr val="2BF91B"/>
    <a:srgbClr val="3333FF"/>
    <a:srgbClr val="33CC33"/>
    <a:srgbClr val="FF2D2D"/>
    <a:srgbClr val="FF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09" autoAdjust="0"/>
    <p:restoredTop sz="96370" autoAdjust="0"/>
  </p:normalViewPr>
  <p:slideViewPr>
    <p:cSldViewPr>
      <p:cViewPr varScale="1">
        <p:scale>
          <a:sx n="78" d="100"/>
          <a:sy n="78" d="100"/>
        </p:scale>
        <p:origin x="492" y="156"/>
      </p:cViewPr>
      <p:guideLst>
        <p:guide orient="horz" pos="389"/>
        <p:guide orient="horz" pos="927"/>
        <p:guide orient="horz" pos="1460"/>
        <p:guide orient="horz" pos="2002"/>
        <p:guide orient="horz" pos="2530"/>
        <p:guide orient="horz" pos="3067"/>
        <p:guide orient="horz" pos="3604"/>
        <p:guide orient="horz" pos="5751"/>
        <p:guide pos="10532"/>
        <p:guide pos="395"/>
        <p:guide pos="1708"/>
        <p:guide pos="1853"/>
        <p:guide pos="3179"/>
        <p:guide pos="3331"/>
        <p:guide pos="6123"/>
        <p:guide pos="6275"/>
        <p:guide orient="horz" pos="390"/>
        <p:guide orient="horz" pos="1461"/>
        <p:guide orient="horz" pos="3066"/>
        <p:guide pos="332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5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55299" name="Rectangle 3"/>
          <p:cNvSpPr>
            <a:spLocks noGrp="1" noChangeArrowheads="1"/>
          </p:cNvSpPr>
          <p:nvPr>
            <p:ph type="dt" sz="quarter"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55300" name="Rectangle 4"/>
          <p:cNvSpPr>
            <a:spLocks noGrp="1" noChangeArrowheads="1"/>
          </p:cNvSpPr>
          <p:nvPr>
            <p:ph type="ftr" sz="quarter" idx="2"/>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55301" name="Rectangle 5"/>
          <p:cNvSpPr>
            <a:spLocks noGrp="1" noChangeArrowheads="1"/>
          </p:cNvSpPr>
          <p:nvPr>
            <p:ph type="sldNum" sz="quarter" idx="3"/>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D33C02F-5C93-4463-A815-E07E6C1C11C0}" type="slidenum">
              <a:rPr lang="de-CH"/>
              <a:pPr/>
              <a:t>‹#›</a:t>
            </a:fld>
            <a:endParaRPr lang="de-CH"/>
          </a:p>
        </p:txBody>
      </p:sp>
    </p:spTree>
    <p:extLst>
      <p:ext uri="{BB962C8B-B14F-4D97-AF65-F5344CB8AC3E}">
        <p14:creationId xmlns:p14="http://schemas.microsoft.com/office/powerpoint/2010/main" val="2270975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CH"/>
          </a:p>
        </p:txBody>
      </p:sp>
      <p:sp>
        <p:nvSpPr>
          <p:cNvPr id="3075" name="Rectangle 3"/>
          <p:cNvSpPr>
            <a:spLocks noGrp="1" noChangeArrowheads="1"/>
          </p:cNvSpPr>
          <p:nvPr>
            <p:ph type="dt" idx="1"/>
          </p:nvPr>
        </p:nvSpPr>
        <p:spPr bwMode="auto">
          <a:xfrm>
            <a:off x="3852016"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CH"/>
          </a:p>
        </p:txBody>
      </p:sp>
      <p:sp>
        <p:nvSpPr>
          <p:cNvPr id="307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357" y="4715907"/>
            <a:ext cx="4984962"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3078" name="Rectangle 6"/>
          <p:cNvSpPr>
            <a:spLocks noGrp="1" noChangeArrowheads="1"/>
          </p:cNvSpPr>
          <p:nvPr>
            <p:ph type="ftr" sz="quarter" idx="4"/>
          </p:nvPr>
        </p:nvSpPr>
        <p:spPr bwMode="auto">
          <a:xfrm>
            <a:off x="0"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CH"/>
          </a:p>
        </p:txBody>
      </p:sp>
      <p:sp>
        <p:nvSpPr>
          <p:cNvPr id="3079" name="Rectangle 7"/>
          <p:cNvSpPr>
            <a:spLocks noGrp="1" noChangeArrowheads="1"/>
          </p:cNvSpPr>
          <p:nvPr>
            <p:ph type="sldNum" sz="quarter" idx="5"/>
          </p:nvPr>
        </p:nvSpPr>
        <p:spPr bwMode="auto">
          <a:xfrm>
            <a:off x="3852016" y="9431814"/>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65DFDB-4E7E-4F6C-803F-0C40152F49FD}" type="slidenum">
              <a:rPr lang="de-CH"/>
              <a:pPr/>
              <a:t>‹#›</a:t>
            </a:fld>
            <a:endParaRPr lang="de-CH"/>
          </a:p>
        </p:txBody>
      </p:sp>
    </p:spTree>
    <p:extLst>
      <p:ext uri="{BB962C8B-B14F-4D97-AF65-F5344CB8AC3E}">
        <p14:creationId xmlns:p14="http://schemas.microsoft.com/office/powerpoint/2010/main" val="17646612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Times New Roman" charset="0"/>
        <a:ea typeface="+mn-ea"/>
        <a:cs typeface="+mn-cs"/>
      </a:defRPr>
    </a:lvl1pPr>
    <a:lvl2pPr marL="457176" algn="l" rtl="0" fontAlgn="base">
      <a:spcBef>
        <a:spcPct val="30000"/>
      </a:spcBef>
      <a:spcAft>
        <a:spcPct val="0"/>
      </a:spcAft>
      <a:defRPr sz="1100" kern="1200">
        <a:solidFill>
          <a:schemeClr val="tx1"/>
        </a:solidFill>
        <a:latin typeface="Times New Roman" charset="0"/>
        <a:ea typeface="+mn-ea"/>
        <a:cs typeface="+mn-cs"/>
      </a:defRPr>
    </a:lvl2pPr>
    <a:lvl3pPr marL="914354" algn="l" rtl="0" fontAlgn="base">
      <a:spcBef>
        <a:spcPct val="30000"/>
      </a:spcBef>
      <a:spcAft>
        <a:spcPct val="0"/>
      </a:spcAft>
      <a:defRPr sz="1100" kern="1200">
        <a:solidFill>
          <a:schemeClr val="tx1"/>
        </a:solidFill>
        <a:latin typeface="Times New Roman" charset="0"/>
        <a:ea typeface="+mn-ea"/>
        <a:cs typeface="+mn-cs"/>
      </a:defRPr>
    </a:lvl3pPr>
    <a:lvl4pPr marL="1371530" algn="l" rtl="0" fontAlgn="base">
      <a:spcBef>
        <a:spcPct val="30000"/>
      </a:spcBef>
      <a:spcAft>
        <a:spcPct val="0"/>
      </a:spcAft>
      <a:defRPr sz="1100" kern="1200">
        <a:solidFill>
          <a:schemeClr val="tx1"/>
        </a:solidFill>
        <a:latin typeface="Times New Roman" charset="0"/>
        <a:ea typeface="+mn-ea"/>
        <a:cs typeface="+mn-cs"/>
      </a:defRPr>
    </a:lvl4pPr>
    <a:lvl5pPr marL="1828706" algn="l" rtl="0" fontAlgn="base">
      <a:spcBef>
        <a:spcPct val="30000"/>
      </a:spcBef>
      <a:spcAft>
        <a:spcPct val="0"/>
      </a:spcAft>
      <a:defRPr sz="1100" kern="1200">
        <a:solidFill>
          <a:schemeClr val="tx1"/>
        </a:solidFill>
        <a:latin typeface="Times New Roman" charset="0"/>
        <a:ea typeface="+mn-ea"/>
        <a:cs typeface="+mn-cs"/>
      </a:defRPr>
    </a:lvl5pPr>
    <a:lvl6pPr marL="2285884" algn="l" defTabSz="914354" rtl="0" eaLnBrk="1" latinLnBrk="0" hangingPunct="1">
      <a:defRPr sz="1100" kern="1200">
        <a:solidFill>
          <a:schemeClr val="tx1"/>
        </a:solidFill>
        <a:latin typeface="+mn-lt"/>
        <a:ea typeface="+mn-ea"/>
        <a:cs typeface="+mn-cs"/>
      </a:defRPr>
    </a:lvl6pPr>
    <a:lvl7pPr marL="2743060" algn="l" defTabSz="914354" rtl="0" eaLnBrk="1" latinLnBrk="0" hangingPunct="1">
      <a:defRPr sz="1100" kern="1200">
        <a:solidFill>
          <a:schemeClr val="tx1"/>
        </a:solidFill>
        <a:latin typeface="+mn-lt"/>
        <a:ea typeface="+mn-ea"/>
        <a:cs typeface="+mn-cs"/>
      </a:defRPr>
    </a:lvl7pPr>
    <a:lvl8pPr marL="3200236" algn="l" defTabSz="914354" rtl="0" eaLnBrk="1" latinLnBrk="0" hangingPunct="1">
      <a:defRPr sz="1100" kern="1200">
        <a:solidFill>
          <a:schemeClr val="tx1"/>
        </a:solidFill>
        <a:latin typeface="+mn-lt"/>
        <a:ea typeface="+mn-ea"/>
        <a:cs typeface="+mn-cs"/>
      </a:defRPr>
    </a:lvl8pPr>
    <a:lvl9pPr marL="3657413" algn="l" defTabSz="91435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9</a:t>
            </a:fld>
            <a:endParaRPr lang="de-CH"/>
          </a:p>
        </p:txBody>
      </p:sp>
    </p:spTree>
    <p:extLst>
      <p:ext uri="{BB962C8B-B14F-4D97-AF65-F5344CB8AC3E}">
        <p14:creationId xmlns:p14="http://schemas.microsoft.com/office/powerpoint/2010/main" val="24510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24</a:t>
            </a:fld>
            <a:endParaRPr lang="de-CH"/>
          </a:p>
        </p:txBody>
      </p:sp>
    </p:spTree>
    <p:extLst>
      <p:ext uri="{BB962C8B-B14F-4D97-AF65-F5344CB8AC3E}">
        <p14:creationId xmlns:p14="http://schemas.microsoft.com/office/powerpoint/2010/main" val="3136610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25</a:t>
            </a:fld>
            <a:endParaRPr lang="de-CH"/>
          </a:p>
        </p:txBody>
      </p:sp>
    </p:spTree>
    <p:extLst>
      <p:ext uri="{BB962C8B-B14F-4D97-AF65-F5344CB8AC3E}">
        <p14:creationId xmlns:p14="http://schemas.microsoft.com/office/powerpoint/2010/main" val="4175666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10</a:t>
            </a:fld>
            <a:endParaRPr lang="de-CH"/>
          </a:p>
        </p:txBody>
      </p:sp>
    </p:spTree>
    <p:extLst>
      <p:ext uri="{BB962C8B-B14F-4D97-AF65-F5344CB8AC3E}">
        <p14:creationId xmlns:p14="http://schemas.microsoft.com/office/powerpoint/2010/main" val="1041327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14</a:t>
            </a:fld>
            <a:endParaRPr lang="de-CH"/>
          </a:p>
        </p:txBody>
      </p:sp>
    </p:spTree>
    <p:extLst>
      <p:ext uri="{BB962C8B-B14F-4D97-AF65-F5344CB8AC3E}">
        <p14:creationId xmlns:p14="http://schemas.microsoft.com/office/powerpoint/2010/main" val="4073689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16</a:t>
            </a:fld>
            <a:endParaRPr lang="de-CH"/>
          </a:p>
        </p:txBody>
      </p:sp>
    </p:spTree>
    <p:extLst>
      <p:ext uri="{BB962C8B-B14F-4D97-AF65-F5344CB8AC3E}">
        <p14:creationId xmlns:p14="http://schemas.microsoft.com/office/powerpoint/2010/main" val="2010366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17</a:t>
            </a:fld>
            <a:endParaRPr lang="de-CH"/>
          </a:p>
        </p:txBody>
      </p:sp>
    </p:spTree>
    <p:extLst>
      <p:ext uri="{BB962C8B-B14F-4D97-AF65-F5344CB8AC3E}">
        <p14:creationId xmlns:p14="http://schemas.microsoft.com/office/powerpoint/2010/main" val="1388486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19</a:t>
            </a:fld>
            <a:endParaRPr lang="de-CH"/>
          </a:p>
        </p:txBody>
      </p:sp>
    </p:spTree>
    <p:extLst>
      <p:ext uri="{BB962C8B-B14F-4D97-AF65-F5344CB8AC3E}">
        <p14:creationId xmlns:p14="http://schemas.microsoft.com/office/powerpoint/2010/main" val="410572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21</a:t>
            </a:fld>
            <a:endParaRPr lang="de-CH"/>
          </a:p>
        </p:txBody>
      </p:sp>
    </p:spTree>
    <p:extLst>
      <p:ext uri="{BB962C8B-B14F-4D97-AF65-F5344CB8AC3E}">
        <p14:creationId xmlns:p14="http://schemas.microsoft.com/office/powerpoint/2010/main" val="1342727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22</a:t>
            </a:fld>
            <a:endParaRPr lang="de-CH"/>
          </a:p>
        </p:txBody>
      </p:sp>
    </p:spTree>
    <p:extLst>
      <p:ext uri="{BB962C8B-B14F-4D97-AF65-F5344CB8AC3E}">
        <p14:creationId xmlns:p14="http://schemas.microsoft.com/office/powerpoint/2010/main" val="16992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5DFDB-4E7E-4F6C-803F-0C40152F49FD}" type="slidenum">
              <a:rPr lang="de-CH" smtClean="0"/>
              <a:pPr/>
              <a:t>23</a:t>
            </a:fld>
            <a:endParaRPr lang="de-CH"/>
          </a:p>
        </p:txBody>
      </p:sp>
    </p:spTree>
    <p:extLst>
      <p:ext uri="{BB962C8B-B14F-4D97-AF65-F5344CB8AC3E}">
        <p14:creationId xmlns:p14="http://schemas.microsoft.com/office/powerpoint/2010/main" val="3430997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00520" y="3029939"/>
            <a:ext cx="14739224" cy="2090702"/>
          </a:xfrm>
        </p:spPr>
        <p:txBody>
          <a:bodyPr/>
          <a:lstStyle/>
          <a:p>
            <a:r>
              <a:rPr lang="en-US"/>
              <a:t>Click to edit Master title style</a:t>
            </a:r>
            <a:endParaRPr lang="en-AU"/>
          </a:p>
        </p:txBody>
      </p:sp>
      <p:sp>
        <p:nvSpPr>
          <p:cNvPr id="3" name="Subtitle 2"/>
          <p:cNvSpPr>
            <a:spLocks noGrp="1"/>
          </p:cNvSpPr>
          <p:nvPr>
            <p:ph type="subTitle" idx="1"/>
          </p:nvPr>
        </p:nvSpPr>
        <p:spPr>
          <a:xfrm>
            <a:off x="2601040" y="5527041"/>
            <a:ext cx="12138184" cy="2492587"/>
          </a:xfrm>
        </p:spPr>
        <p:txBody>
          <a:bodyPr/>
          <a:lstStyle>
            <a:lvl1pPr marL="0" indent="0" algn="ctr">
              <a:buNone/>
              <a:defRPr/>
            </a:lvl1pPr>
            <a:lvl2pPr marL="650230" indent="0" algn="ctr">
              <a:buNone/>
              <a:defRPr/>
            </a:lvl2pPr>
            <a:lvl3pPr marL="1300460" indent="0" algn="ctr">
              <a:buNone/>
              <a:defRPr/>
            </a:lvl3pPr>
            <a:lvl4pPr marL="1950690" indent="0" algn="ctr">
              <a:buNone/>
              <a:defRPr/>
            </a:lvl4pPr>
            <a:lvl5pPr marL="2600919" indent="0" algn="ctr">
              <a:buNone/>
              <a:defRPr/>
            </a:lvl5pPr>
            <a:lvl6pPr marL="3251149" indent="0" algn="ctr">
              <a:buNone/>
              <a:defRPr/>
            </a:lvl6pPr>
            <a:lvl7pPr marL="3901379" indent="0" algn="ctr">
              <a:buNone/>
              <a:defRPr/>
            </a:lvl7pPr>
            <a:lvl8pPr marL="4551609" indent="0" algn="ctr">
              <a:buNone/>
              <a:defRPr/>
            </a:lvl8pPr>
            <a:lvl9pPr marL="5201839" indent="0" algn="ctr">
              <a:buNone/>
              <a:defRPr/>
            </a:lvl9pPr>
          </a:lstStyle>
          <a:p>
            <a:r>
              <a:rPr lang="en-US"/>
              <a:t>Click to edit Master subtitle style</a:t>
            </a: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solidFill>
                  <a:srgbClr val="000000"/>
                </a:solidFill>
              </a:rPr>
              <a:t> - </a:t>
            </a:r>
            <a:fld id="{E5D98EF5-3D3D-4C3A-88CA-624BD85BAB80}" type="slidenum">
              <a:rPr lang="en-US" smtClean="0">
                <a:solidFill>
                  <a:srgbClr val="000000"/>
                </a:solidFill>
              </a:rPr>
              <a:pPr>
                <a:defRPr/>
              </a:pPr>
              <a:t>‹#›</a:t>
            </a:fld>
            <a:r>
              <a:rPr lang="en-US" dirty="0">
                <a:solidFill>
                  <a:srgbClr val="000000"/>
                </a:solidFill>
              </a:rPr>
              <a:t> -</a:t>
            </a:r>
          </a:p>
          <a:p>
            <a:pPr>
              <a:defRPr/>
            </a:pPr>
            <a:endParaRPr lang="en-US" dirty="0">
              <a:solidFill>
                <a:srgbClr val="000000"/>
              </a:solidFill>
            </a:endParaRPr>
          </a:p>
        </p:txBody>
      </p:sp>
      <p:sp>
        <p:nvSpPr>
          <p:cNvPr id="7" name="Rectangle 5"/>
          <p:cNvSpPr>
            <a:spLocks noGrp="1" noChangeArrowheads="1"/>
          </p:cNvSpPr>
          <p:nvPr>
            <p:ph type="ftr" sz="quarter" idx="3"/>
          </p:nvPr>
        </p:nvSpPr>
        <p:spPr bwMode="auto">
          <a:xfrm>
            <a:off x="1334173" y="9382902"/>
            <a:ext cx="9846281" cy="370699"/>
          </a:xfrm>
          <a:prstGeom prst="rect">
            <a:avLst/>
          </a:prstGeom>
          <a:noFill/>
          <a:ln>
            <a:noFill/>
          </a:ln>
          <a:effectLst/>
        </p:spPr>
        <p:txBody>
          <a:bodyPr vert="horz" wrap="square" lIns="130046" tIns="65023" rIns="130046" bIns="65023" numCol="1" anchor="t" anchorCtr="0" compatLnSpc="1">
            <a:prstTxWarp prst="textNoShape">
              <a:avLst/>
            </a:prstTxWarp>
          </a:bodyPr>
          <a:lstStyle>
            <a:lvl1pPr algn="ctr">
              <a:defRPr sz="2000">
                <a:solidFill>
                  <a:schemeClr val="tx1"/>
                </a:solidFill>
                <a:effectLst/>
              </a:defRPr>
            </a:lvl1pPr>
          </a:lstStyle>
          <a:p>
            <a:pPr algn="l">
              <a:defRPr/>
            </a:pPr>
            <a:r>
              <a:rPr lang="en-US" dirty="0">
                <a:solidFill>
                  <a:srgbClr val="000000"/>
                </a:solidFill>
              </a:rPr>
              <a:t>2016-05-09                                       Graham Worthington </a:t>
            </a:r>
          </a:p>
        </p:txBody>
      </p:sp>
    </p:spTree>
    <p:extLst>
      <p:ext uri="{BB962C8B-B14F-4D97-AF65-F5344CB8AC3E}">
        <p14:creationId xmlns:p14="http://schemas.microsoft.com/office/powerpoint/2010/main" val="387376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67860" y="2276476"/>
            <a:ext cx="7700669"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8771735" y="2276476"/>
            <a:ext cx="7700669"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267889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867861" y="2182814"/>
            <a:ext cx="7660451"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7861" y="3092450"/>
            <a:ext cx="7660451"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8807721" y="2182814"/>
            <a:ext cx="766468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8807721" y="3092450"/>
            <a:ext cx="766468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2872514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613025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326253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7860" y="388939"/>
            <a:ext cx="5704592" cy="1652587"/>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6779891" y="388938"/>
            <a:ext cx="969251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67860" y="2041526"/>
            <a:ext cx="5704592"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1840456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99471" y="6827838"/>
            <a:ext cx="10403735" cy="806450"/>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3399471" y="871539"/>
            <a:ext cx="10403735"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3399471" y="7634288"/>
            <a:ext cx="10403735"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3728596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33655495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71268" y="390526"/>
            <a:ext cx="3901135" cy="832167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67860" y="390526"/>
            <a:ext cx="11500202" cy="8321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4014268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1"/>
          </p:nvPr>
        </p:nvSpPr>
        <p:spPr>
          <a:xfrm>
            <a:off x="1469112" y="9197281"/>
            <a:ext cx="9846281" cy="370699"/>
          </a:xfrm>
          <a:ln/>
        </p:spPr>
        <p:txBody>
          <a:bodyPr/>
          <a:lstStyle>
            <a:lvl1pPr>
              <a:defRPr/>
            </a:lvl1pPr>
          </a:lstStyle>
          <a:p>
            <a:pPr>
              <a:defRPr/>
            </a:pPr>
            <a:r>
              <a:rPr lang="en-US" dirty="0">
                <a:solidFill>
                  <a:srgbClr val="000000"/>
                </a:solidFill>
              </a:rPr>
              <a:t>2018-05-07                                      Graham Worthington </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solidFill>
                  <a:srgbClr val="000000"/>
                </a:solidFill>
              </a:rPr>
              <a:t> - </a:t>
            </a:r>
            <a:fld id="{E5D98EF5-3D3D-4C3A-88CA-624BD85BAB80}" type="slidenum">
              <a:rPr lang="en-US" smtClean="0">
                <a:solidFill>
                  <a:srgbClr val="000000"/>
                </a:solidFill>
              </a:rPr>
              <a:pPr>
                <a:defRPr/>
              </a:pPr>
              <a:t>‹#›</a:t>
            </a:fld>
            <a:r>
              <a:rPr lang="en-US" dirty="0">
                <a:solidFill>
                  <a:srgbClr val="000000"/>
                </a:solidFill>
              </a:rPr>
              <a:t> - </a:t>
            </a:r>
          </a:p>
        </p:txBody>
      </p:sp>
      <p:sp>
        <p:nvSpPr>
          <p:cNvPr id="7" name="Titel 6"/>
          <p:cNvSpPr>
            <a:spLocks noGrp="1"/>
          </p:cNvSpPr>
          <p:nvPr>
            <p:ph type="title"/>
          </p:nvPr>
        </p:nvSpPr>
        <p:spPr/>
        <p:txBody>
          <a:bodyPr/>
          <a:lstStyle/>
          <a:p>
            <a:r>
              <a:rPr lang="de-DE"/>
              <a:t>Titelmasterformat durch Klicken bearbeiten</a:t>
            </a:r>
            <a:endParaRPr lang="en-GB"/>
          </a:p>
        </p:txBody>
      </p:sp>
    </p:spTree>
    <p:extLst>
      <p:ext uri="{BB962C8B-B14F-4D97-AF65-F5344CB8AC3E}">
        <p14:creationId xmlns:p14="http://schemas.microsoft.com/office/powerpoint/2010/main" val="329874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69762" y="6267593"/>
            <a:ext cx="14739224" cy="1937173"/>
          </a:xfrm>
        </p:spPr>
        <p:txBody>
          <a:bodyPr anchor="t"/>
          <a:lstStyle>
            <a:lvl1pPr algn="l">
              <a:defRPr sz="5700" b="1" cap="all"/>
            </a:lvl1pPr>
          </a:lstStyle>
          <a:p>
            <a:r>
              <a:rPr lang="en-US"/>
              <a:t>Click to edit Master title style</a:t>
            </a:r>
            <a:endParaRPr lang="en-AU"/>
          </a:p>
        </p:txBody>
      </p:sp>
      <p:sp>
        <p:nvSpPr>
          <p:cNvPr id="3" name="Text Placeholder 2"/>
          <p:cNvSpPr>
            <a:spLocks noGrp="1"/>
          </p:cNvSpPr>
          <p:nvPr>
            <p:ph type="body" idx="1"/>
          </p:nvPr>
        </p:nvSpPr>
        <p:spPr>
          <a:xfrm>
            <a:off x="1369762" y="4133994"/>
            <a:ext cx="14739224" cy="2133599"/>
          </a:xfrm>
        </p:spPr>
        <p:txBody>
          <a:bodyPr anchor="b"/>
          <a:lstStyle>
            <a:lvl1pPr marL="0" indent="0">
              <a:buNone/>
              <a:defRPr sz="2800"/>
            </a:lvl1pPr>
            <a:lvl2pPr marL="650230" indent="0">
              <a:buNone/>
              <a:defRPr sz="2600"/>
            </a:lvl2pPr>
            <a:lvl3pPr marL="1300460" indent="0">
              <a:buNone/>
              <a:defRPr sz="2300"/>
            </a:lvl3pPr>
            <a:lvl4pPr marL="1950690" indent="0">
              <a:buNone/>
              <a:defRPr sz="2000"/>
            </a:lvl4pPr>
            <a:lvl5pPr marL="2600919" indent="0">
              <a:buNone/>
              <a:defRPr sz="2000"/>
            </a:lvl5pPr>
            <a:lvl6pPr marL="3251149" indent="0">
              <a:buNone/>
              <a:defRPr sz="2000"/>
            </a:lvl6pPr>
            <a:lvl7pPr marL="3901379" indent="0">
              <a:buNone/>
              <a:defRPr sz="2000"/>
            </a:lvl7pPr>
            <a:lvl8pPr marL="4551609" indent="0">
              <a:buNone/>
              <a:defRPr sz="2000"/>
            </a:lvl8pPr>
            <a:lvl9pPr marL="5201839" indent="0">
              <a:buNone/>
              <a:defRPr sz="2000"/>
            </a:lvl9pPr>
          </a:lstStyle>
          <a:p>
            <a:pPr lvl="0"/>
            <a:r>
              <a:rPr lang="en-US"/>
              <a:t>Click to edit Master text styles</a:t>
            </a:r>
          </a:p>
        </p:txBody>
      </p:sp>
      <p:sp>
        <p:nvSpPr>
          <p:cNvPr id="7" name="Rectangle 5"/>
          <p:cNvSpPr>
            <a:spLocks noGrp="1" noChangeArrowheads="1"/>
          </p:cNvSpPr>
          <p:nvPr>
            <p:ph type="ftr" sz="quarter" idx="3"/>
          </p:nvPr>
        </p:nvSpPr>
        <p:spPr bwMode="auto">
          <a:xfrm>
            <a:off x="1334173" y="9382902"/>
            <a:ext cx="9846281" cy="370699"/>
          </a:xfrm>
          <a:prstGeom prst="rect">
            <a:avLst/>
          </a:prstGeom>
          <a:noFill/>
          <a:ln>
            <a:noFill/>
          </a:ln>
          <a:effectLst/>
        </p:spPr>
        <p:txBody>
          <a:bodyPr vert="horz" wrap="square" lIns="130046" tIns="65023" rIns="130046" bIns="65023" numCol="1" anchor="t" anchorCtr="0" compatLnSpc="1">
            <a:prstTxWarp prst="textNoShape">
              <a:avLst/>
            </a:prstTxWarp>
          </a:bodyPr>
          <a:lstStyle>
            <a:lvl1pPr algn="ctr">
              <a:defRPr sz="2000">
                <a:solidFill>
                  <a:schemeClr val="tx1"/>
                </a:solidFill>
                <a:effectLst/>
              </a:defRPr>
            </a:lvl1pPr>
          </a:lstStyle>
          <a:p>
            <a:pPr algn="l">
              <a:defRPr/>
            </a:pPr>
            <a:r>
              <a:rPr lang="en-US" dirty="0">
                <a:solidFill>
                  <a:srgbClr val="000000"/>
                </a:solidFill>
              </a:rPr>
              <a:t>2016-05-09                                       Graham Worthington </a:t>
            </a:r>
          </a:p>
        </p:txBody>
      </p:sp>
      <p:sp>
        <p:nvSpPr>
          <p:cNvPr id="8" name="Rectangle 6"/>
          <p:cNvSpPr>
            <a:spLocks noGrp="1" noChangeArrowheads="1"/>
          </p:cNvSpPr>
          <p:nvPr>
            <p:ph type="sldNum" sz="quarter" idx="12"/>
          </p:nvPr>
        </p:nvSpPr>
        <p:spPr>
          <a:xfrm>
            <a:off x="13176369" y="9382902"/>
            <a:ext cx="1658248" cy="370699"/>
          </a:xfrm>
          <a:ln/>
        </p:spPr>
        <p:txBody>
          <a:bodyPr/>
          <a:lstStyle>
            <a:lvl1pPr>
              <a:defRPr/>
            </a:lvl1pPr>
          </a:lstStyle>
          <a:p>
            <a:pPr>
              <a:defRPr/>
            </a:pPr>
            <a:r>
              <a:rPr lang="en-US" dirty="0">
                <a:solidFill>
                  <a:srgbClr val="000000"/>
                </a:solidFill>
              </a:rPr>
              <a:t> - </a:t>
            </a:r>
            <a:fld id="{E5D98EF5-3D3D-4C3A-88CA-624BD85BAB80}" type="slidenum">
              <a:rPr lang="en-US" smtClean="0">
                <a:solidFill>
                  <a:srgbClr val="000000"/>
                </a:solidFill>
              </a:rPr>
              <a:pPr>
                <a:defRPr/>
              </a:pPr>
              <a:t>‹#›</a:t>
            </a:fld>
            <a:r>
              <a:rPr lang="en-US" dirty="0">
                <a:solidFill>
                  <a:srgbClr val="000000"/>
                </a:solidFill>
              </a:rPr>
              <a:t> - </a:t>
            </a:r>
          </a:p>
        </p:txBody>
      </p:sp>
    </p:spTree>
    <p:extLst>
      <p:ext uri="{BB962C8B-B14F-4D97-AF65-F5344CB8AC3E}">
        <p14:creationId xmlns:p14="http://schemas.microsoft.com/office/powerpoint/2010/main" val="26527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67014" y="2275842"/>
            <a:ext cx="765861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8814634" y="2275842"/>
            <a:ext cx="765861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2016-05-09                                       Graham Worthington </a:t>
            </a:r>
          </a:p>
        </p:txBody>
      </p:sp>
      <p:sp>
        <p:nvSpPr>
          <p:cNvPr id="8" name="Rectangle 6"/>
          <p:cNvSpPr>
            <a:spLocks noGrp="1" noChangeArrowheads="1"/>
          </p:cNvSpPr>
          <p:nvPr>
            <p:ph type="sldNum" sz="quarter" idx="12"/>
          </p:nvPr>
        </p:nvSpPr>
        <p:spPr>
          <a:xfrm>
            <a:off x="13176369" y="9382902"/>
            <a:ext cx="1658248" cy="370699"/>
          </a:xfrm>
          <a:ln/>
        </p:spPr>
        <p:txBody>
          <a:bodyPr/>
          <a:lstStyle>
            <a:lvl1pPr>
              <a:defRPr/>
            </a:lvl1pPr>
          </a:lstStyle>
          <a:p>
            <a:pPr>
              <a:defRPr/>
            </a:pPr>
            <a:r>
              <a:rPr lang="en-US" dirty="0">
                <a:solidFill>
                  <a:srgbClr val="000000"/>
                </a:solidFill>
              </a:rPr>
              <a:t> - </a:t>
            </a:r>
            <a:fld id="{E5D98EF5-3D3D-4C3A-88CA-624BD85BAB80}" type="slidenum">
              <a:rPr lang="en-US" smtClean="0">
                <a:solidFill>
                  <a:srgbClr val="000000"/>
                </a:solidFill>
              </a:rPr>
              <a:pPr>
                <a:defRPr/>
              </a:pPr>
              <a:t>‹#›</a:t>
            </a:fld>
            <a:r>
              <a:rPr lang="en-US" dirty="0">
                <a:solidFill>
                  <a:srgbClr val="000000"/>
                </a:solidFill>
              </a:rPr>
              <a:t> - </a:t>
            </a:r>
          </a:p>
        </p:txBody>
      </p:sp>
    </p:spTree>
    <p:extLst>
      <p:ext uri="{BB962C8B-B14F-4D97-AF65-F5344CB8AC3E}">
        <p14:creationId xmlns:p14="http://schemas.microsoft.com/office/powerpoint/2010/main" val="285213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867014" y="2183272"/>
            <a:ext cx="7661627"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a:t>Click to edit Master text styles</a:t>
            </a:r>
          </a:p>
        </p:txBody>
      </p:sp>
      <p:sp>
        <p:nvSpPr>
          <p:cNvPr id="4" name="Content Placeholder 3"/>
          <p:cNvSpPr>
            <a:spLocks noGrp="1"/>
          </p:cNvSpPr>
          <p:nvPr>
            <p:ph sz="half" idx="2"/>
          </p:nvPr>
        </p:nvSpPr>
        <p:spPr>
          <a:xfrm>
            <a:off x="867014" y="3093155"/>
            <a:ext cx="7661627"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8808614" y="2183272"/>
            <a:ext cx="7664637" cy="909884"/>
          </a:xfrm>
        </p:spPr>
        <p:txBody>
          <a:bodyPr anchor="b"/>
          <a:lstStyle>
            <a:lvl1pPr marL="0" indent="0">
              <a:buNone/>
              <a:defRPr sz="3400" b="1"/>
            </a:lvl1pPr>
            <a:lvl2pPr marL="650230" indent="0">
              <a:buNone/>
              <a:defRPr sz="2800" b="1"/>
            </a:lvl2pPr>
            <a:lvl3pPr marL="1300460" indent="0">
              <a:buNone/>
              <a:defRPr sz="2600" b="1"/>
            </a:lvl3pPr>
            <a:lvl4pPr marL="1950690" indent="0">
              <a:buNone/>
              <a:defRPr sz="2300" b="1"/>
            </a:lvl4pPr>
            <a:lvl5pPr marL="2600919" indent="0">
              <a:buNone/>
              <a:defRPr sz="2300" b="1"/>
            </a:lvl5pPr>
            <a:lvl6pPr marL="3251149" indent="0">
              <a:buNone/>
              <a:defRPr sz="2300" b="1"/>
            </a:lvl6pPr>
            <a:lvl7pPr marL="3901379" indent="0">
              <a:buNone/>
              <a:defRPr sz="2300" b="1"/>
            </a:lvl7pPr>
            <a:lvl8pPr marL="4551609" indent="0">
              <a:buNone/>
              <a:defRPr sz="2300" b="1"/>
            </a:lvl8pPr>
            <a:lvl9pPr marL="5201839" indent="0">
              <a:buNone/>
              <a:defRPr sz="2300" b="1"/>
            </a:lvl9pPr>
          </a:lstStyle>
          <a:p>
            <a:pPr lvl="0"/>
            <a:r>
              <a:rPr lang="en-US"/>
              <a:t>Click to edit Master text styles</a:t>
            </a:r>
          </a:p>
        </p:txBody>
      </p:sp>
      <p:sp>
        <p:nvSpPr>
          <p:cNvPr id="6" name="Content Placeholder 5"/>
          <p:cNvSpPr>
            <a:spLocks noGrp="1"/>
          </p:cNvSpPr>
          <p:nvPr>
            <p:ph sz="quarter" idx="4"/>
          </p:nvPr>
        </p:nvSpPr>
        <p:spPr>
          <a:xfrm>
            <a:off x="8808614" y="3093155"/>
            <a:ext cx="7664637"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2016-05-09                                       Graham Worthington </a:t>
            </a:r>
          </a:p>
        </p:txBody>
      </p:sp>
      <p:sp>
        <p:nvSpPr>
          <p:cNvPr id="10" name="Rectangle 6"/>
          <p:cNvSpPr>
            <a:spLocks noGrp="1" noChangeArrowheads="1"/>
          </p:cNvSpPr>
          <p:nvPr>
            <p:ph type="sldNum" sz="quarter" idx="12"/>
          </p:nvPr>
        </p:nvSpPr>
        <p:spPr>
          <a:xfrm>
            <a:off x="13176369" y="9382902"/>
            <a:ext cx="1658248" cy="370699"/>
          </a:xfrm>
          <a:ln/>
        </p:spPr>
        <p:txBody>
          <a:bodyPr/>
          <a:lstStyle>
            <a:lvl1pPr>
              <a:defRPr/>
            </a:lvl1pPr>
          </a:lstStyle>
          <a:p>
            <a:pPr>
              <a:defRPr/>
            </a:pPr>
            <a:r>
              <a:rPr lang="en-US" dirty="0">
                <a:solidFill>
                  <a:srgbClr val="000000"/>
                </a:solidFill>
              </a:rPr>
              <a:t> - </a:t>
            </a:r>
            <a:fld id="{E5D98EF5-3D3D-4C3A-88CA-624BD85BAB80}" type="slidenum">
              <a:rPr lang="en-US" smtClean="0">
                <a:solidFill>
                  <a:srgbClr val="000000"/>
                </a:solidFill>
              </a:rPr>
              <a:pPr>
                <a:defRPr/>
              </a:pPr>
              <a:t>‹#›</a:t>
            </a:fld>
            <a:r>
              <a:rPr lang="en-US" dirty="0">
                <a:solidFill>
                  <a:srgbClr val="000000"/>
                </a:solidFill>
              </a:rPr>
              <a:t> - </a:t>
            </a:r>
          </a:p>
        </p:txBody>
      </p:sp>
    </p:spTree>
    <p:extLst>
      <p:ext uri="{BB962C8B-B14F-4D97-AF65-F5344CB8AC3E}">
        <p14:creationId xmlns:p14="http://schemas.microsoft.com/office/powerpoint/2010/main" val="339178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867014" y="8882099"/>
            <a:ext cx="4046061" cy="677333"/>
          </a:xfrm>
          <a:prstGeom prst="rect">
            <a:avLst/>
          </a:prstGeom>
          <a:ln/>
        </p:spPr>
        <p:txBody>
          <a:bodyPr lIns="130046" tIns="65023" rIns="130046" bIns="65023"/>
          <a:lstStyle>
            <a:lvl1pPr>
              <a:defRPr/>
            </a:lvl1pPr>
          </a:lstStyle>
          <a:p>
            <a:pPr>
              <a:defRPr/>
            </a:pPr>
            <a:r>
              <a:rPr lang="en-US" sz="1800" dirty="0">
                <a:solidFill>
                  <a:srgbClr val="FFFF00"/>
                </a:solidFill>
                <a:effectLst>
                  <a:outerShdw blurRad="38100" dist="38100" dir="2700000" algn="tl">
                    <a:srgbClr val="000000">
                      <a:alpha val="43137"/>
                    </a:srgbClr>
                  </a:outerShdw>
                </a:effectLst>
              </a:rPr>
              <a:t>May 5,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solidFill>
                  <a:srgbClr val="000000"/>
                </a:solidFill>
              </a:rPr>
              <a:t>David McColl</a:t>
            </a:r>
          </a:p>
        </p:txBody>
      </p:sp>
      <p:sp>
        <p:nvSpPr>
          <p:cNvPr id="5" name="Rectangle 6"/>
          <p:cNvSpPr>
            <a:spLocks noGrp="1" noChangeArrowheads="1"/>
          </p:cNvSpPr>
          <p:nvPr>
            <p:ph type="sldNum" sz="quarter" idx="12"/>
          </p:nvPr>
        </p:nvSpPr>
        <p:spPr>
          <a:ln/>
        </p:spPr>
        <p:txBody>
          <a:bodyPr/>
          <a:lstStyle>
            <a:lvl1pPr>
              <a:defRPr/>
            </a:lvl1pPr>
          </a:lstStyle>
          <a:p>
            <a:pPr>
              <a:defRPr/>
            </a:pPr>
            <a:fld id="{D732A3C6-35B7-4F7C-9645-E2DA207A41C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4822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99673" y="3030539"/>
            <a:ext cx="14740917" cy="2090737"/>
          </a:xfrm>
        </p:spPr>
        <p:txBody>
          <a:bodyPr/>
          <a:lstStyle/>
          <a:p>
            <a:r>
              <a:rPr lang="en-US"/>
              <a:t>Click to edit Master title style</a:t>
            </a:r>
            <a:endParaRPr lang="en-AU"/>
          </a:p>
        </p:txBody>
      </p:sp>
      <p:sp>
        <p:nvSpPr>
          <p:cNvPr id="3" name="Subtitle 2"/>
          <p:cNvSpPr>
            <a:spLocks noGrp="1"/>
          </p:cNvSpPr>
          <p:nvPr>
            <p:ph type="subTitle" idx="1"/>
          </p:nvPr>
        </p:nvSpPr>
        <p:spPr>
          <a:xfrm>
            <a:off x="2601464" y="5527676"/>
            <a:ext cx="12137337" cy="24923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246189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18284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69526" y="6267450"/>
            <a:ext cx="14738800" cy="1936750"/>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1369526" y="4133850"/>
            <a:ext cx="14738800" cy="2133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5EBC59-DCDC-45B1-A854-044CC9210EF9}" type="datetimeFigureOut">
              <a:rPr lang="en-AU" smtClean="0"/>
              <a:t>7/09/2021</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A5777644-3D1D-4C6D-969E-260322FF5A11}" type="slidenum">
              <a:rPr lang="en-AU" smtClean="0"/>
              <a:t>‹#›</a:t>
            </a:fld>
            <a:endParaRPr lang="en-AU" dirty="0"/>
          </a:p>
        </p:txBody>
      </p:sp>
    </p:spTree>
    <p:extLst>
      <p:ext uri="{BB962C8B-B14F-4D97-AF65-F5344CB8AC3E}">
        <p14:creationId xmlns:p14="http://schemas.microsoft.com/office/powerpoint/2010/main" val="2277200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image" Target="../media/image8.jpeg"/><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jpeg"/><Relationship Id="rId14" Type="http://schemas.openxmlformats.org/officeDocument/2006/relationships/image" Target="../media/image7.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67013" y="390596"/>
            <a:ext cx="15606237" cy="1625600"/>
          </a:xfrm>
          <a:prstGeom prst="rect">
            <a:avLst/>
          </a:prstGeom>
          <a:noFill/>
          <a:ln>
            <a:noFill/>
          </a:ln>
          <a:effectLst/>
        </p:spPr>
        <p:txBody>
          <a:bodyPr vert="horz" wrap="square" lIns="130046" tIns="65023" rIns="130046" bIns="65023"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67013" y="2275842"/>
            <a:ext cx="15606237" cy="6436925"/>
          </a:xfrm>
          <a:prstGeom prst="rect">
            <a:avLst/>
          </a:prstGeom>
          <a:noFill/>
          <a:ln>
            <a:noFill/>
          </a:ln>
          <a:effectLst/>
        </p:spPr>
        <p:txBody>
          <a:bodyPr vert="horz" wrap="square" lIns="130046" tIns="65023" rIns="130046" bIns="6502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1334173" y="9382902"/>
            <a:ext cx="9846281" cy="370699"/>
          </a:xfrm>
          <a:prstGeom prst="rect">
            <a:avLst/>
          </a:prstGeom>
          <a:noFill/>
          <a:ln>
            <a:noFill/>
          </a:ln>
          <a:effectLst/>
        </p:spPr>
        <p:txBody>
          <a:bodyPr vert="horz" wrap="square" lIns="130046" tIns="65023" rIns="130046" bIns="65023" numCol="1" anchor="t" anchorCtr="0" compatLnSpc="1">
            <a:prstTxWarp prst="textNoShape">
              <a:avLst/>
            </a:prstTxWarp>
          </a:bodyPr>
          <a:lstStyle>
            <a:lvl1pPr algn="ctr">
              <a:defRPr sz="2000">
                <a:solidFill>
                  <a:schemeClr val="tx1"/>
                </a:solidFill>
                <a:effectLst/>
              </a:defRPr>
            </a:lvl1pPr>
          </a:lstStyle>
          <a:p>
            <a:pPr algn="l">
              <a:defRPr/>
            </a:pPr>
            <a:r>
              <a:rPr lang="en-US" dirty="0">
                <a:solidFill>
                  <a:srgbClr val="000000"/>
                </a:solidFill>
              </a:rPr>
              <a:t>2016-05-09                                       Graham Worthington </a:t>
            </a:r>
          </a:p>
        </p:txBody>
      </p:sp>
      <p:sp>
        <p:nvSpPr>
          <p:cNvPr id="1030" name="Rectangle 6"/>
          <p:cNvSpPr>
            <a:spLocks noGrp="1" noChangeArrowheads="1"/>
          </p:cNvSpPr>
          <p:nvPr>
            <p:ph type="sldNum" sz="quarter" idx="4"/>
          </p:nvPr>
        </p:nvSpPr>
        <p:spPr bwMode="auto">
          <a:xfrm>
            <a:off x="13176369" y="9382902"/>
            <a:ext cx="1658248" cy="370699"/>
          </a:xfrm>
          <a:prstGeom prst="rect">
            <a:avLst/>
          </a:prstGeom>
          <a:noFill/>
          <a:ln>
            <a:noFill/>
          </a:ln>
          <a:effectLst/>
        </p:spPr>
        <p:txBody>
          <a:bodyPr vert="horz" wrap="square" lIns="130046" tIns="65023" rIns="130046" bIns="65023" numCol="1" anchor="t" anchorCtr="0" compatLnSpc="1">
            <a:prstTxWarp prst="textNoShape">
              <a:avLst/>
            </a:prstTxWarp>
          </a:bodyPr>
          <a:lstStyle>
            <a:lvl1pPr algn="r">
              <a:defRPr sz="2000">
                <a:solidFill>
                  <a:schemeClr val="tx1"/>
                </a:solidFill>
                <a:effectLst/>
              </a:defRPr>
            </a:lvl1pPr>
          </a:lstStyle>
          <a:p>
            <a:pPr>
              <a:defRPr/>
            </a:pPr>
            <a:r>
              <a:rPr lang="en-US" dirty="0">
                <a:solidFill>
                  <a:srgbClr val="000000"/>
                </a:solidFill>
              </a:rPr>
              <a:t>- </a:t>
            </a:r>
            <a:fld id="{A16553D2-E6DE-4B2C-88D4-DC26D86CE984}" type="slidenum">
              <a:rPr lang="en-US" smtClean="0">
                <a:solidFill>
                  <a:srgbClr val="000000"/>
                </a:solidFill>
              </a:rPr>
              <a:pPr>
                <a:defRPr/>
              </a:pPr>
              <a:t>‹#›</a:t>
            </a:fld>
            <a:r>
              <a:rPr lang="en-US" dirty="0">
                <a:solidFill>
                  <a:srgbClr val="000000"/>
                </a:solidFill>
              </a:rPr>
              <a:t> -</a:t>
            </a:r>
          </a:p>
        </p:txBody>
      </p:sp>
      <p:grpSp>
        <p:nvGrpSpPr>
          <p:cNvPr id="1031" name="Group 7"/>
          <p:cNvGrpSpPr>
            <a:grpSpLocks/>
          </p:cNvGrpSpPr>
          <p:nvPr userDrawn="1"/>
        </p:nvGrpSpPr>
        <p:grpSpPr bwMode="auto">
          <a:xfrm>
            <a:off x="14594723" y="8127999"/>
            <a:ext cx="2745541" cy="1422400"/>
            <a:chOff x="4848" y="3600"/>
            <a:chExt cx="912" cy="630"/>
          </a:xfrm>
        </p:grpSpPr>
        <p:grpSp>
          <p:nvGrpSpPr>
            <p:cNvPr id="2" name="Group 8"/>
            <p:cNvGrpSpPr>
              <a:grpSpLocks/>
            </p:cNvGrpSpPr>
            <p:nvPr userDrawn="1"/>
          </p:nvGrpSpPr>
          <p:grpSpPr bwMode="auto">
            <a:xfrm>
              <a:off x="5088" y="3600"/>
              <a:ext cx="480" cy="384"/>
              <a:chOff x="202" y="0"/>
              <a:chExt cx="1006" cy="718"/>
            </a:xfrm>
          </p:grpSpPr>
          <p:sp>
            <p:nvSpPr>
              <p:cNvPr id="3" name="Rectangle 9"/>
              <p:cNvSpPr>
                <a:spLocks noChangeArrowheads="1"/>
              </p:cNvSpPr>
              <p:nvPr/>
            </p:nvSpPr>
            <p:spPr bwMode="auto">
              <a:xfrm>
                <a:off x="202" y="0"/>
                <a:ext cx="1006" cy="718"/>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87" name="Picture 10"/>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2" y="0"/>
                <a:ext cx="889" cy="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1"/>
              <p:cNvSpPr>
                <a:spLocks noChangeArrowheads="1"/>
              </p:cNvSpPr>
              <p:nvPr/>
            </p:nvSpPr>
            <p:spPr bwMode="auto">
              <a:xfrm>
                <a:off x="202" y="0"/>
                <a:ext cx="1006" cy="718"/>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89" name="Picture 1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02" y="0"/>
                <a:ext cx="889" cy="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85" name="Text Box 13"/>
            <p:cNvSpPr txBox="1">
              <a:spLocks noChangeArrowheads="1"/>
            </p:cNvSpPr>
            <p:nvPr userDrawn="1"/>
          </p:nvSpPr>
          <p:spPr bwMode="auto">
            <a:xfrm>
              <a:off x="4848" y="4032"/>
              <a:ext cx="912" cy="198"/>
            </a:xfrm>
            <a:prstGeom prst="rect">
              <a:avLst/>
            </a:prstGeom>
            <a:noFill/>
            <a:ln>
              <a:noFill/>
            </a:ln>
            <a:effectLst/>
          </p:spPr>
          <p:txBody>
            <a:bodyPr>
              <a:spAutoFit/>
            </a:bodyPr>
            <a:lstStyle>
              <a:lvl1pPr eaLnBrk="0" hangingPunct="0">
                <a:defRPr>
                  <a:solidFill>
                    <a:srgbClr val="FFFF00"/>
                  </a:solidFill>
                  <a:latin typeface="Arial" charset="0"/>
                </a:defRPr>
              </a:lvl1pPr>
              <a:lvl2pPr marL="742950" indent="-285750" eaLnBrk="0" hangingPunct="0">
                <a:defRPr>
                  <a:solidFill>
                    <a:srgbClr val="FFFF00"/>
                  </a:solidFill>
                  <a:latin typeface="Arial" charset="0"/>
                </a:defRPr>
              </a:lvl2pPr>
              <a:lvl3pPr marL="1143000" indent="-228600" eaLnBrk="0" hangingPunct="0">
                <a:defRPr>
                  <a:solidFill>
                    <a:srgbClr val="FFFF00"/>
                  </a:solidFill>
                  <a:latin typeface="Arial" charset="0"/>
                </a:defRPr>
              </a:lvl3pPr>
              <a:lvl4pPr marL="1600200" indent="-228600" eaLnBrk="0" hangingPunct="0">
                <a:defRPr>
                  <a:solidFill>
                    <a:srgbClr val="FFFF00"/>
                  </a:solidFill>
                  <a:latin typeface="Arial" charset="0"/>
                </a:defRPr>
              </a:lvl4pPr>
              <a:lvl5pPr marL="2057400" indent="-228600" eaLnBrk="0" hangingPunct="0">
                <a:defRPr>
                  <a:solidFill>
                    <a:srgbClr val="FFFF00"/>
                  </a:solidFill>
                  <a:latin typeface="Arial" charset="0"/>
                </a:defRPr>
              </a:lvl5pPr>
              <a:lvl6pPr marL="2514600" indent="-228600" eaLnBrk="0" fontAlgn="base" hangingPunct="0">
                <a:spcBef>
                  <a:spcPct val="0"/>
                </a:spcBef>
                <a:spcAft>
                  <a:spcPct val="0"/>
                </a:spcAft>
                <a:defRPr>
                  <a:solidFill>
                    <a:srgbClr val="FFFF00"/>
                  </a:solidFill>
                  <a:latin typeface="Arial" charset="0"/>
                </a:defRPr>
              </a:lvl6pPr>
              <a:lvl7pPr marL="2971800" indent="-228600" eaLnBrk="0" fontAlgn="base" hangingPunct="0">
                <a:spcBef>
                  <a:spcPct val="0"/>
                </a:spcBef>
                <a:spcAft>
                  <a:spcPct val="0"/>
                </a:spcAft>
                <a:defRPr>
                  <a:solidFill>
                    <a:srgbClr val="FFFF00"/>
                  </a:solidFill>
                  <a:latin typeface="Arial" charset="0"/>
                </a:defRPr>
              </a:lvl7pPr>
              <a:lvl8pPr marL="3429000" indent="-228600" eaLnBrk="0" fontAlgn="base" hangingPunct="0">
                <a:spcBef>
                  <a:spcPct val="0"/>
                </a:spcBef>
                <a:spcAft>
                  <a:spcPct val="0"/>
                </a:spcAft>
                <a:defRPr>
                  <a:solidFill>
                    <a:srgbClr val="FFFF00"/>
                  </a:solidFill>
                  <a:latin typeface="Arial" charset="0"/>
                </a:defRPr>
              </a:lvl8pPr>
              <a:lvl9pPr marL="3886200" indent="-228600" eaLnBrk="0" fontAlgn="base" hangingPunct="0">
                <a:spcBef>
                  <a:spcPct val="0"/>
                </a:spcBef>
                <a:spcAft>
                  <a:spcPct val="0"/>
                </a:spcAft>
                <a:defRPr>
                  <a:solidFill>
                    <a:srgbClr val="FFFF00"/>
                  </a:solidFill>
                  <a:latin typeface="Arial" charset="0"/>
                </a:defRPr>
              </a:lvl9pPr>
            </a:lstStyle>
            <a:p>
              <a:pPr algn="ctr">
                <a:spcBef>
                  <a:spcPct val="50000"/>
                </a:spcBef>
                <a:defRPr/>
              </a:pPr>
              <a:r>
                <a:rPr lang="en-AU" sz="2300" dirty="0">
                  <a:solidFill>
                    <a:srgbClr val="FF0000"/>
                  </a:solidFill>
                  <a:latin typeface="Times New Roman" pitchFamily="18" charset="0"/>
                </a:rPr>
                <a:t>www.palea.org</a:t>
              </a:r>
              <a:endParaRPr lang="en-US" sz="2300" dirty="0">
                <a:solidFill>
                  <a:srgbClr val="FF0000"/>
                </a:solidFill>
                <a:latin typeface="Times New Roman" pitchFamily="18" charset="0"/>
              </a:endParaRPr>
            </a:p>
          </p:txBody>
        </p:sp>
      </p:grpSp>
      <p:grpSp>
        <p:nvGrpSpPr>
          <p:cNvPr id="1032" name="Group 14"/>
          <p:cNvGrpSpPr>
            <a:grpSpLocks/>
          </p:cNvGrpSpPr>
          <p:nvPr userDrawn="1"/>
        </p:nvGrpSpPr>
        <p:grpSpPr bwMode="auto">
          <a:xfrm>
            <a:off x="1" y="0"/>
            <a:ext cx="1445021" cy="9753600"/>
            <a:chOff x="0" y="0"/>
            <a:chExt cx="480" cy="4368"/>
          </a:xfrm>
        </p:grpSpPr>
        <p:grpSp>
          <p:nvGrpSpPr>
            <p:cNvPr id="1033" name="Group 15"/>
            <p:cNvGrpSpPr>
              <a:grpSpLocks/>
            </p:cNvGrpSpPr>
            <p:nvPr/>
          </p:nvGrpSpPr>
          <p:grpSpPr bwMode="auto">
            <a:xfrm>
              <a:off x="0" y="0"/>
              <a:ext cx="480" cy="1488"/>
              <a:chOff x="0" y="1056"/>
              <a:chExt cx="1392" cy="2496"/>
            </a:xfrm>
          </p:grpSpPr>
          <p:pic>
            <p:nvPicPr>
              <p:cNvPr id="1068" name="Picture 16" descr="elevator 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2" y="1056"/>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7" descr="escalators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2304"/>
                <a:ext cx="672"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70" name="Group 18"/>
              <p:cNvGrpSpPr>
                <a:grpSpLocks/>
              </p:cNvGrpSpPr>
              <p:nvPr/>
            </p:nvGrpSpPr>
            <p:grpSpPr bwMode="auto">
              <a:xfrm>
                <a:off x="0" y="1056"/>
                <a:ext cx="672" cy="624"/>
                <a:chOff x="3168" y="1968"/>
                <a:chExt cx="480" cy="629"/>
              </a:xfrm>
            </p:grpSpPr>
            <p:sp>
              <p:nvSpPr>
                <p:cNvPr id="6" name="Rectangle 19"/>
                <p:cNvSpPr>
                  <a:spLocks noChangeArrowheads="1"/>
                </p:cNvSpPr>
                <p:nvPr/>
              </p:nvSpPr>
              <p:spPr bwMode="auto">
                <a:xfrm>
                  <a:off x="3168" y="1968"/>
                  <a:ext cx="481"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81" name="Picture 2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1"/>
                <p:cNvSpPr>
                  <a:spLocks noChangeArrowheads="1"/>
                </p:cNvSpPr>
                <p:nvPr/>
              </p:nvSpPr>
              <p:spPr bwMode="auto">
                <a:xfrm>
                  <a:off x="3168" y="1968"/>
                  <a:ext cx="481"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83" name="Picture 22"/>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71" name="Picture 23" descr="elevator 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72" y="1632"/>
                <a:ext cx="720"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2" name="Picture 24" descr="escalators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1680"/>
                <a:ext cx="67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73" name="Group 25"/>
              <p:cNvGrpSpPr>
                <a:grpSpLocks/>
              </p:cNvGrpSpPr>
              <p:nvPr/>
            </p:nvGrpSpPr>
            <p:grpSpPr bwMode="auto">
              <a:xfrm>
                <a:off x="672" y="2304"/>
                <a:ext cx="720" cy="624"/>
                <a:chOff x="3168" y="1968"/>
                <a:chExt cx="480" cy="629"/>
              </a:xfrm>
            </p:grpSpPr>
            <p:sp>
              <p:nvSpPr>
                <p:cNvPr id="1050" name="Rectangle 26"/>
                <p:cNvSpPr>
                  <a:spLocks noChangeArrowheads="1"/>
                </p:cNvSpPr>
                <p:nvPr/>
              </p:nvSpPr>
              <p:spPr bwMode="auto">
                <a:xfrm>
                  <a:off x="3170" y="1968"/>
                  <a:ext cx="478"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8" name="Picture 27"/>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8"/>
                <p:cNvSpPr>
                  <a:spLocks noChangeArrowheads="1"/>
                </p:cNvSpPr>
                <p:nvPr/>
              </p:nvSpPr>
              <p:spPr bwMode="auto">
                <a:xfrm>
                  <a:off x="3170" y="1968"/>
                  <a:ext cx="478"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 name="Picture 2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74" name="Picture 30" descr="elevator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2928"/>
                <a:ext cx="67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 name="Picture 31" descr="escalator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72" y="2880"/>
                <a:ext cx="720"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4" name="Group 32"/>
            <p:cNvGrpSpPr>
              <a:grpSpLocks/>
            </p:cNvGrpSpPr>
            <p:nvPr/>
          </p:nvGrpSpPr>
          <p:grpSpPr bwMode="auto">
            <a:xfrm>
              <a:off x="0" y="1488"/>
              <a:ext cx="480" cy="1488"/>
              <a:chOff x="0" y="1056"/>
              <a:chExt cx="1392" cy="2496"/>
            </a:xfrm>
          </p:grpSpPr>
          <p:pic>
            <p:nvPicPr>
              <p:cNvPr id="1052" name="Picture 33" descr="elevator 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2" y="1056"/>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3" name="Picture 34" descr="escalators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2304"/>
                <a:ext cx="672"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54" name="Group 35"/>
              <p:cNvGrpSpPr>
                <a:grpSpLocks/>
              </p:cNvGrpSpPr>
              <p:nvPr/>
            </p:nvGrpSpPr>
            <p:grpSpPr bwMode="auto">
              <a:xfrm>
                <a:off x="0" y="1056"/>
                <a:ext cx="672" cy="624"/>
                <a:chOff x="3168" y="1968"/>
                <a:chExt cx="480" cy="629"/>
              </a:xfrm>
            </p:grpSpPr>
            <p:sp>
              <p:nvSpPr>
                <p:cNvPr id="1060" name="Rectangle 36"/>
                <p:cNvSpPr>
                  <a:spLocks noChangeArrowheads="1"/>
                </p:cNvSpPr>
                <p:nvPr/>
              </p:nvSpPr>
              <p:spPr bwMode="auto">
                <a:xfrm>
                  <a:off x="3168" y="1970"/>
                  <a:ext cx="481"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65" name="Picture 37"/>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2" name="Rectangle 38"/>
                <p:cNvSpPr>
                  <a:spLocks noChangeArrowheads="1"/>
                </p:cNvSpPr>
                <p:nvPr/>
              </p:nvSpPr>
              <p:spPr bwMode="auto">
                <a:xfrm>
                  <a:off x="3168" y="1970"/>
                  <a:ext cx="481"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1" name="Picture 39"/>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55" name="Picture 40" descr="elevator 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72" y="1632"/>
                <a:ext cx="720"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 name="Picture 41" descr="escalators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1680"/>
                <a:ext cx="67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57" name="Group 42"/>
              <p:cNvGrpSpPr>
                <a:grpSpLocks/>
              </p:cNvGrpSpPr>
              <p:nvPr/>
            </p:nvGrpSpPr>
            <p:grpSpPr bwMode="auto">
              <a:xfrm>
                <a:off x="672" y="2304"/>
                <a:ext cx="720" cy="624"/>
                <a:chOff x="3168" y="1968"/>
                <a:chExt cx="480" cy="629"/>
              </a:xfrm>
            </p:grpSpPr>
            <p:sp>
              <p:nvSpPr>
                <p:cNvPr id="1067" name="Rectangle 43"/>
                <p:cNvSpPr>
                  <a:spLocks noChangeArrowheads="1"/>
                </p:cNvSpPr>
                <p:nvPr/>
              </p:nvSpPr>
              <p:spPr bwMode="auto">
                <a:xfrm>
                  <a:off x="3170" y="1972"/>
                  <a:ext cx="478" cy="621"/>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61" name="Picture 4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69" name="Rectangle 45"/>
                <p:cNvSpPr>
                  <a:spLocks noChangeArrowheads="1"/>
                </p:cNvSpPr>
                <p:nvPr/>
              </p:nvSpPr>
              <p:spPr bwMode="auto">
                <a:xfrm>
                  <a:off x="3170" y="1972"/>
                  <a:ext cx="478" cy="621"/>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63" name="Picture 4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58" name="Picture 47" descr="elevator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2928"/>
                <a:ext cx="67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9" name="Picture 48" descr="escalator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72" y="2880"/>
                <a:ext cx="720"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5" name="Group 49"/>
            <p:cNvGrpSpPr>
              <a:grpSpLocks/>
            </p:cNvGrpSpPr>
            <p:nvPr/>
          </p:nvGrpSpPr>
          <p:grpSpPr bwMode="auto">
            <a:xfrm>
              <a:off x="0" y="2880"/>
              <a:ext cx="480" cy="1488"/>
              <a:chOff x="0" y="1056"/>
              <a:chExt cx="1392" cy="2496"/>
            </a:xfrm>
          </p:grpSpPr>
          <p:pic>
            <p:nvPicPr>
              <p:cNvPr id="1036" name="Picture 50" descr="elevator 1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72" y="1056"/>
                <a:ext cx="72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51" descr="escalators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0" y="2304"/>
                <a:ext cx="672" cy="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8" name="Group 52"/>
              <p:cNvGrpSpPr>
                <a:grpSpLocks/>
              </p:cNvGrpSpPr>
              <p:nvPr/>
            </p:nvGrpSpPr>
            <p:grpSpPr bwMode="auto">
              <a:xfrm>
                <a:off x="0" y="1056"/>
                <a:ext cx="672" cy="624"/>
                <a:chOff x="3168" y="1968"/>
                <a:chExt cx="480" cy="629"/>
              </a:xfrm>
            </p:grpSpPr>
            <p:sp>
              <p:nvSpPr>
                <p:cNvPr id="1077" name="Rectangle 53"/>
                <p:cNvSpPr>
                  <a:spLocks noChangeArrowheads="1"/>
                </p:cNvSpPr>
                <p:nvPr/>
              </p:nvSpPr>
              <p:spPr bwMode="auto">
                <a:xfrm>
                  <a:off x="3168" y="1966"/>
                  <a:ext cx="481"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49" name="Picture 5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9" name="Rectangle 55"/>
                <p:cNvSpPr>
                  <a:spLocks noChangeArrowheads="1"/>
                </p:cNvSpPr>
                <p:nvPr/>
              </p:nvSpPr>
              <p:spPr bwMode="auto">
                <a:xfrm>
                  <a:off x="3168" y="1966"/>
                  <a:ext cx="481"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51" name="Picture 56"/>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39" name="Picture 57" descr="elevator 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72" y="1632"/>
                <a:ext cx="720"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58" descr="escalators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1680"/>
                <a:ext cx="67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41" name="Group 59"/>
              <p:cNvGrpSpPr>
                <a:grpSpLocks/>
              </p:cNvGrpSpPr>
              <p:nvPr/>
            </p:nvGrpSpPr>
            <p:grpSpPr bwMode="auto">
              <a:xfrm>
                <a:off x="672" y="2304"/>
                <a:ext cx="720" cy="624"/>
                <a:chOff x="3168" y="1968"/>
                <a:chExt cx="480" cy="629"/>
              </a:xfrm>
            </p:grpSpPr>
            <p:sp>
              <p:nvSpPr>
                <p:cNvPr id="1084" name="Rectangle 60"/>
                <p:cNvSpPr>
                  <a:spLocks noChangeArrowheads="1"/>
                </p:cNvSpPr>
                <p:nvPr/>
              </p:nvSpPr>
              <p:spPr bwMode="auto">
                <a:xfrm>
                  <a:off x="3170" y="1968"/>
                  <a:ext cx="478"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45" name="Picture 6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6" name="Rectangle 62"/>
                <p:cNvSpPr>
                  <a:spLocks noChangeArrowheads="1"/>
                </p:cNvSpPr>
                <p:nvPr/>
              </p:nvSpPr>
              <p:spPr bwMode="auto">
                <a:xfrm>
                  <a:off x="3170" y="1968"/>
                  <a:ext cx="478" cy="629"/>
                </a:xfrm>
                <a:prstGeom prst="rect">
                  <a:avLst/>
                </a:prstGeom>
                <a:solidFill>
                  <a:srgbClr val="FFFFFF"/>
                </a:solidFill>
                <a:ln>
                  <a:noFill/>
                </a:ln>
              </p:spPr>
              <p:txBody>
                <a:bodyPr/>
                <a:lstStyle/>
                <a:p>
                  <a:pPr>
                    <a:defRPr/>
                  </a:pPr>
                  <a:endParaRPr lang="en-AU" sz="1800" dirty="0">
                    <a:solidFill>
                      <a:srgbClr val="FFFF00"/>
                    </a:solidFill>
                    <a:effectLst>
                      <a:outerShdw blurRad="38100" dist="38100" dir="2700000" algn="tl">
                        <a:srgbClr val="000000">
                          <a:alpha val="43137"/>
                        </a:srgbClr>
                      </a:outerShdw>
                    </a:effectLst>
                  </a:endParaRPr>
                </a:p>
              </p:txBody>
            </p:sp>
            <p:pic>
              <p:nvPicPr>
                <p:cNvPr id="1047" name="Picture 6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168" y="1968"/>
                  <a:ext cx="424"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42" name="Picture 64" descr="elevator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2928"/>
                <a:ext cx="672"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 name="Picture 65" descr="escalator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72" y="2880"/>
                <a:ext cx="720"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Tree>
    <p:extLst>
      <p:ext uri="{BB962C8B-B14F-4D97-AF65-F5344CB8AC3E}">
        <p14:creationId xmlns:p14="http://schemas.microsoft.com/office/powerpoint/2010/main" val="2903307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dt="0"/>
  <p:txStyles>
    <p:titleStyle>
      <a:lvl1pPr algn="ctr" rtl="0" eaLnBrk="0" fontAlgn="base" hangingPunct="0">
        <a:spcBef>
          <a:spcPct val="0"/>
        </a:spcBef>
        <a:spcAft>
          <a:spcPct val="0"/>
        </a:spcAft>
        <a:defRPr sz="63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6300" b="1">
          <a:solidFill>
            <a:schemeClr val="bg1"/>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6300" b="1">
          <a:solidFill>
            <a:schemeClr val="bg1"/>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6300" b="1">
          <a:solidFill>
            <a:schemeClr val="bg1"/>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6300" b="1">
          <a:solidFill>
            <a:schemeClr val="bg1"/>
          </a:solidFill>
          <a:effectLst>
            <a:outerShdw blurRad="38100" dist="38100" dir="2700000" algn="tl">
              <a:srgbClr val="000000"/>
            </a:outerShdw>
          </a:effectLst>
          <a:latin typeface="Arial" charset="0"/>
        </a:defRPr>
      </a:lvl5pPr>
      <a:lvl6pPr marL="650230" algn="ctr" rtl="0" fontAlgn="base">
        <a:spcBef>
          <a:spcPct val="0"/>
        </a:spcBef>
        <a:spcAft>
          <a:spcPct val="0"/>
        </a:spcAft>
        <a:defRPr sz="6300" b="1">
          <a:solidFill>
            <a:schemeClr val="bg1"/>
          </a:solidFill>
          <a:effectLst>
            <a:outerShdw blurRad="38100" dist="38100" dir="2700000" algn="tl">
              <a:srgbClr val="000000"/>
            </a:outerShdw>
          </a:effectLst>
          <a:latin typeface="Arial" charset="0"/>
        </a:defRPr>
      </a:lvl6pPr>
      <a:lvl7pPr marL="1300460" algn="ctr" rtl="0" fontAlgn="base">
        <a:spcBef>
          <a:spcPct val="0"/>
        </a:spcBef>
        <a:spcAft>
          <a:spcPct val="0"/>
        </a:spcAft>
        <a:defRPr sz="6300" b="1">
          <a:solidFill>
            <a:schemeClr val="bg1"/>
          </a:solidFill>
          <a:effectLst>
            <a:outerShdw blurRad="38100" dist="38100" dir="2700000" algn="tl">
              <a:srgbClr val="000000"/>
            </a:outerShdw>
          </a:effectLst>
          <a:latin typeface="Arial" charset="0"/>
        </a:defRPr>
      </a:lvl7pPr>
      <a:lvl8pPr marL="1950690" algn="ctr" rtl="0" fontAlgn="base">
        <a:spcBef>
          <a:spcPct val="0"/>
        </a:spcBef>
        <a:spcAft>
          <a:spcPct val="0"/>
        </a:spcAft>
        <a:defRPr sz="6300" b="1">
          <a:solidFill>
            <a:schemeClr val="bg1"/>
          </a:solidFill>
          <a:effectLst>
            <a:outerShdw blurRad="38100" dist="38100" dir="2700000" algn="tl">
              <a:srgbClr val="000000"/>
            </a:outerShdw>
          </a:effectLst>
          <a:latin typeface="Arial" charset="0"/>
        </a:defRPr>
      </a:lvl8pPr>
      <a:lvl9pPr marL="2600919" algn="ctr" rtl="0" fontAlgn="base">
        <a:spcBef>
          <a:spcPct val="0"/>
        </a:spcBef>
        <a:spcAft>
          <a:spcPct val="0"/>
        </a:spcAft>
        <a:defRPr sz="6300" b="1">
          <a:solidFill>
            <a:schemeClr val="bg1"/>
          </a:solidFill>
          <a:effectLst>
            <a:outerShdw blurRad="38100" dist="38100" dir="2700000" algn="tl">
              <a:srgbClr val="000000"/>
            </a:outerShdw>
          </a:effectLst>
          <a:latin typeface="Arial" charset="0"/>
        </a:defRPr>
      </a:lvl9pPr>
    </p:titleStyle>
    <p:bodyStyle>
      <a:lvl1pPr marL="487672" indent="-487672" algn="l" rtl="0" eaLnBrk="0" fontAlgn="base" hangingPunct="0">
        <a:spcBef>
          <a:spcPct val="20000"/>
        </a:spcBef>
        <a:spcAft>
          <a:spcPct val="0"/>
        </a:spcAft>
        <a:buChar char="•"/>
        <a:defRPr sz="4600" b="1">
          <a:solidFill>
            <a:schemeClr val="bg1"/>
          </a:solidFill>
          <a:effectLst>
            <a:outerShdw blurRad="38100" dist="38100" dir="2700000" algn="tl">
              <a:srgbClr val="000000"/>
            </a:outerShdw>
          </a:effectLst>
          <a:latin typeface="+mn-lt"/>
          <a:ea typeface="+mn-ea"/>
          <a:cs typeface="+mn-cs"/>
        </a:defRPr>
      </a:lvl1pPr>
      <a:lvl2pPr marL="1056623" indent="-406394" algn="l" rtl="0" eaLnBrk="0" fontAlgn="base" hangingPunct="0">
        <a:spcBef>
          <a:spcPct val="20000"/>
        </a:spcBef>
        <a:spcAft>
          <a:spcPct val="0"/>
        </a:spcAft>
        <a:buChar char="–"/>
        <a:defRPr sz="4000" b="1">
          <a:solidFill>
            <a:schemeClr val="bg1"/>
          </a:solidFill>
          <a:effectLst>
            <a:outerShdw blurRad="38100" dist="38100" dir="2700000" algn="tl">
              <a:srgbClr val="000000"/>
            </a:outerShdw>
          </a:effectLst>
          <a:latin typeface="+mn-lt"/>
        </a:defRPr>
      </a:lvl2pPr>
      <a:lvl3pPr marL="1625575" indent="-325115" algn="l" rtl="0" eaLnBrk="0" fontAlgn="base" hangingPunct="0">
        <a:spcBef>
          <a:spcPct val="20000"/>
        </a:spcBef>
        <a:spcAft>
          <a:spcPct val="0"/>
        </a:spcAft>
        <a:buChar char="•"/>
        <a:defRPr sz="3400" b="1">
          <a:solidFill>
            <a:schemeClr val="bg1"/>
          </a:solidFill>
          <a:effectLst>
            <a:outerShdw blurRad="38100" dist="38100" dir="2700000" algn="tl">
              <a:srgbClr val="000000"/>
            </a:outerShdw>
          </a:effectLst>
          <a:latin typeface="+mn-lt"/>
        </a:defRPr>
      </a:lvl3pPr>
      <a:lvl4pPr marL="2275804" indent="-325115" algn="l" rtl="0" eaLnBrk="0" fontAlgn="base" hangingPunct="0">
        <a:spcBef>
          <a:spcPct val="20000"/>
        </a:spcBef>
        <a:spcAft>
          <a:spcPct val="0"/>
        </a:spcAft>
        <a:buChar char="–"/>
        <a:defRPr sz="2800" b="1">
          <a:solidFill>
            <a:schemeClr val="bg1"/>
          </a:solidFill>
          <a:effectLst>
            <a:outerShdw blurRad="38100" dist="38100" dir="2700000" algn="tl">
              <a:srgbClr val="000000"/>
            </a:outerShdw>
          </a:effectLst>
          <a:latin typeface="+mn-lt"/>
        </a:defRPr>
      </a:lvl4pPr>
      <a:lvl5pPr marL="2926034" indent="-325115" algn="l" rtl="0" eaLnBrk="0" fontAlgn="base" hangingPunct="0">
        <a:spcBef>
          <a:spcPct val="20000"/>
        </a:spcBef>
        <a:spcAft>
          <a:spcPct val="0"/>
        </a:spcAft>
        <a:buChar char="»"/>
        <a:defRPr sz="2800" b="1">
          <a:solidFill>
            <a:schemeClr val="bg1"/>
          </a:solidFill>
          <a:effectLst>
            <a:outerShdw blurRad="38100" dist="38100" dir="2700000" algn="tl">
              <a:srgbClr val="000000"/>
            </a:outerShdw>
          </a:effectLst>
          <a:latin typeface="+mn-lt"/>
        </a:defRPr>
      </a:lvl5pPr>
      <a:lvl6pPr marL="3576264" indent="-325115" algn="l" rtl="0" fontAlgn="base">
        <a:spcBef>
          <a:spcPct val="20000"/>
        </a:spcBef>
        <a:spcAft>
          <a:spcPct val="0"/>
        </a:spcAft>
        <a:buChar char="»"/>
        <a:defRPr sz="2800" b="1">
          <a:solidFill>
            <a:schemeClr val="bg1"/>
          </a:solidFill>
          <a:effectLst>
            <a:outerShdw blurRad="38100" dist="38100" dir="2700000" algn="tl">
              <a:srgbClr val="000000"/>
            </a:outerShdw>
          </a:effectLst>
          <a:latin typeface="+mn-lt"/>
        </a:defRPr>
      </a:lvl6pPr>
      <a:lvl7pPr marL="4226494" indent="-325115" algn="l" rtl="0" fontAlgn="base">
        <a:spcBef>
          <a:spcPct val="20000"/>
        </a:spcBef>
        <a:spcAft>
          <a:spcPct val="0"/>
        </a:spcAft>
        <a:buChar char="»"/>
        <a:defRPr sz="2800" b="1">
          <a:solidFill>
            <a:schemeClr val="bg1"/>
          </a:solidFill>
          <a:effectLst>
            <a:outerShdw blurRad="38100" dist="38100" dir="2700000" algn="tl">
              <a:srgbClr val="000000"/>
            </a:outerShdw>
          </a:effectLst>
          <a:latin typeface="+mn-lt"/>
        </a:defRPr>
      </a:lvl7pPr>
      <a:lvl8pPr marL="4876724" indent="-325115" algn="l" rtl="0" fontAlgn="base">
        <a:spcBef>
          <a:spcPct val="20000"/>
        </a:spcBef>
        <a:spcAft>
          <a:spcPct val="0"/>
        </a:spcAft>
        <a:buChar char="»"/>
        <a:defRPr sz="2800" b="1">
          <a:solidFill>
            <a:schemeClr val="bg1"/>
          </a:solidFill>
          <a:effectLst>
            <a:outerShdw blurRad="38100" dist="38100" dir="2700000" algn="tl">
              <a:srgbClr val="000000"/>
            </a:outerShdw>
          </a:effectLst>
          <a:latin typeface="+mn-lt"/>
        </a:defRPr>
      </a:lvl8pPr>
      <a:lvl9pPr marL="5526954" indent="-325115" algn="l" rtl="0" fontAlgn="base">
        <a:spcBef>
          <a:spcPct val="20000"/>
        </a:spcBef>
        <a:spcAft>
          <a:spcPct val="0"/>
        </a:spcAft>
        <a:buChar char="»"/>
        <a:defRPr sz="2800" b="1">
          <a:solidFill>
            <a:schemeClr val="bg1"/>
          </a:solidFill>
          <a:effectLst>
            <a:outerShdw blurRad="38100" dist="38100" dir="2700000" algn="tl">
              <a:srgbClr val="000000"/>
            </a:outerShdw>
          </a:effectLst>
          <a:latin typeface="+mn-lt"/>
        </a:defRPr>
      </a:lvl9pPr>
    </p:bodyStyle>
    <p:otherStyle>
      <a:defPPr>
        <a:defRPr lang="en-US"/>
      </a:defPPr>
      <a:lvl1pPr marL="0" algn="l" defTabSz="1300460" rtl="0" eaLnBrk="1" latinLnBrk="0" hangingPunct="1">
        <a:defRPr sz="2600" kern="1200">
          <a:solidFill>
            <a:schemeClr val="tx1"/>
          </a:solidFill>
          <a:latin typeface="+mn-lt"/>
          <a:ea typeface="+mn-ea"/>
          <a:cs typeface="+mn-cs"/>
        </a:defRPr>
      </a:lvl1pPr>
      <a:lvl2pPr marL="650230" algn="l" defTabSz="1300460" rtl="0" eaLnBrk="1" latinLnBrk="0" hangingPunct="1">
        <a:defRPr sz="2600" kern="1200">
          <a:solidFill>
            <a:schemeClr val="tx1"/>
          </a:solidFill>
          <a:latin typeface="+mn-lt"/>
          <a:ea typeface="+mn-ea"/>
          <a:cs typeface="+mn-cs"/>
        </a:defRPr>
      </a:lvl2pPr>
      <a:lvl3pPr marL="1300460" algn="l" defTabSz="1300460" rtl="0" eaLnBrk="1" latinLnBrk="0" hangingPunct="1">
        <a:defRPr sz="2600" kern="1200">
          <a:solidFill>
            <a:schemeClr val="tx1"/>
          </a:solidFill>
          <a:latin typeface="+mn-lt"/>
          <a:ea typeface="+mn-ea"/>
          <a:cs typeface="+mn-cs"/>
        </a:defRPr>
      </a:lvl3pPr>
      <a:lvl4pPr marL="1950690" algn="l" defTabSz="1300460" rtl="0" eaLnBrk="1" latinLnBrk="0" hangingPunct="1">
        <a:defRPr sz="2600" kern="1200">
          <a:solidFill>
            <a:schemeClr val="tx1"/>
          </a:solidFill>
          <a:latin typeface="+mn-lt"/>
          <a:ea typeface="+mn-ea"/>
          <a:cs typeface="+mn-cs"/>
        </a:defRPr>
      </a:lvl4pPr>
      <a:lvl5pPr marL="2600919" algn="l" defTabSz="1300460" rtl="0" eaLnBrk="1" latinLnBrk="0" hangingPunct="1">
        <a:defRPr sz="2600" kern="1200">
          <a:solidFill>
            <a:schemeClr val="tx1"/>
          </a:solidFill>
          <a:latin typeface="+mn-lt"/>
          <a:ea typeface="+mn-ea"/>
          <a:cs typeface="+mn-cs"/>
        </a:defRPr>
      </a:lvl5pPr>
      <a:lvl6pPr marL="3251149" algn="l" defTabSz="1300460" rtl="0" eaLnBrk="1" latinLnBrk="0" hangingPunct="1">
        <a:defRPr sz="2600" kern="1200">
          <a:solidFill>
            <a:schemeClr val="tx1"/>
          </a:solidFill>
          <a:latin typeface="+mn-lt"/>
          <a:ea typeface="+mn-ea"/>
          <a:cs typeface="+mn-cs"/>
        </a:defRPr>
      </a:lvl6pPr>
      <a:lvl7pPr marL="3901379" algn="l" defTabSz="1300460" rtl="0" eaLnBrk="1" latinLnBrk="0" hangingPunct="1">
        <a:defRPr sz="2600" kern="1200">
          <a:solidFill>
            <a:schemeClr val="tx1"/>
          </a:solidFill>
          <a:latin typeface="+mn-lt"/>
          <a:ea typeface="+mn-ea"/>
          <a:cs typeface="+mn-cs"/>
        </a:defRPr>
      </a:lvl7pPr>
      <a:lvl8pPr marL="4551609" algn="l" defTabSz="1300460" rtl="0" eaLnBrk="1" latinLnBrk="0" hangingPunct="1">
        <a:defRPr sz="2600" kern="1200">
          <a:solidFill>
            <a:schemeClr val="tx1"/>
          </a:solidFill>
          <a:latin typeface="+mn-lt"/>
          <a:ea typeface="+mn-ea"/>
          <a:cs typeface="+mn-cs"/>
        </a:defRPr>
      </a:lvl8pPr>
      <a:lvl9pPr marL="5201839" algn="l" defTabSz="130046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67860" y="390525"/>
            <a:ext cx="15604543" cy="16256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67860" y="2276476"/>
            <a:ext cx="15604543" cy="64357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67861" y="9040813"/>
            <a:ext cx="4045074"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C25EBC59-DCDC-45B1-A854-044CC9210EF9}" type="datetimeFigureOut">
              <a:rPr lang="en-AU" smtClean="0"/>
              <a:t>7/09/2021</a:t>
            </a:fld>
            <a:endParaRPr lang="en-AU" dirty="0"/>
          </a:p>
        </p:txBody>
      </p:sp>
      <p:sp>
        <p:nvSpPr>
          <p:cNvPr id="5" name="Footer Placeholder 4"/>
          <p:cNvSpPr>
            <a:spLocks noGrp="1"/>
          </p:cNvSpPr>
          <p:nvPr>
            <p:ph type="ftr" sz="quarter" idx="3"/>
          </p:nvPr>
        </p:nvSpPr>
        <p:spPr>
          <a:xfrm>
            <a:off x="5924732" y="9040813"/>
            <a:ext cx="5490801"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12427330" y="9040813"/>
            <a:ext cx="4045073"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A5777644-3D1D-4C6D-969E-260322FF5A11}" type="slidenum">
              <a:rPr lang="en-AU" smtClean="0"/>
              <a:t>‹#›</a:t>
            </a:fld>
            <a:endParaRPr lang="en-AU" dirty="0"/>
          </a:p>
        </p:txBody>
      </p:sp>
    </p:spTree>
    <p:extLst>
      <p:ext uri="{BB962C8B-B14F-4D97-AF65-F5344CB8AC3E}">
        <p14:creationId xmlns:p14="http://schemas.microsoft.com/office/powerpoint/2010/main" val="3978942129"/>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au/imgres?imgurl=http://cdn2.hubspot.net/hubfs/340101/ISO_Logo.png&amp;imgrefurl=http://www.impactdakota.com/blog/the-importance-of-iso-certification-and-new-standards-for-manufacturers&amp;docid=__U2TnHXOHaBGM&amp;tbnid=12B99qSJOEI3XM:&amp;vet=1&amp;w=295&amp;h=271&amp;hl=en&amp;safe=active&amp;bih=673&amp;biw=1366&amp;ved=0ahUKEwizvbryw_bSAhUESSYKHRGzBpAQMwgzKAMwAw&amp;iact=c&amp;ictx=1" TargetMode="External"/><Relationship Id="rId2" Type="http://schemas.openxmlformats.org/officeDocument/2006/relationships/hyperlink" Target="https://www.google.com.au/imgres?imgurl=http://airlines-airports.com/wp-content/uploads/2016/08/Israel-TEL-AVIV-1.jpg&amp;imgrefurl=http://airlines-airports.com/united-airlines-reservation-office-in-tel-aviv-israel/&amp;docid=esJPf5OwX3b4eM&amp;tbnid=1bQ9Jg6bdjCROM:&amp;vet=1&amp;w=1840&amp;h=1345&amp;hl=en&amp;safe=active&amp;bih=673&amp;biw=1366&amp;ved=0ahUKEwjV242-svbSAhVEJiYKHbS4AXIQMwg6KAcwBw&amp;iact=c&amp;ictx=1" TargetMode="Externa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www.google.com.au/imgres?imgurl=https://www.cepis.org/media/logo-cen1.jpg&amp;imgrefurl=http://www.cepis.org/index.jsp?p%3D1041%26n%3D2982%26a%3D4795&amp;docid=CF4dJ11ENzd-CM&amp;tbnid=F8ycr3hz2rUopM:&amp;vet=1&amp;w=2765&amp;h=2184&amp;hl=en&amp;safe=active&amp;bih=673&amp;biw=1366&amp;ved=0ahUKEwiO07mwxPbSAhXJSiYKHUqxC6oQMwgbKAAwAA&amp;iact=c&amp;ictx=1"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261141" y="9350158"/>
            <a:ext cx="10922445" cy="390303"/>
          </a:xfrm>
        </p:spPr>
        <p:txBody>
          <a:bodyPr>
            <a:noAutofit/>
          </a:bodyPr>
          <a:lstStyle/>
          <a:p>
            <a:pPr eaLnBrk="1" hangingPunct="1">
              <a:defRPr/>
            </a:pPr>
            <a:endParaRPr lang="en-AU" sz="3600" dirty="0">
              <a:solidFill>
                <a:schemeClr val="tx1"/>
              </a:solidFill>
              <a:effectLst/>
              <a:latin typeface="Arial" panose="020B0604020202020204" pitchFamily="34" charset="0"/>
              <a:cs typeface="Arial" panose="020B0604020202020204" pitchFamily="34" charset="0"/>
            </a:endParaRPr>
          </a:p>
          <a:p>
            <a:pPr lvl="0" algn="l" eaLnBrk="1" hangingPunct="1">
              <a:spcBef>
                <a:spcPct val="0"/>
              </a:spcBef>
              <a:defRPr/>
            </a:pPr>
            <a:endParaRPr lang="en-US" sz="2400" kern="1200" dirty="0">
              <a:solidFill>
                <a:srgbClr val="000000"/>
              </a:solidFill>
              <a:effectLst/>
              <a:latin typeface="Arial" charset="0"/>
            </a:endParaRPr>
          </a:p>
          <a:p>
            <a:pPr lvl="0" algn="l" eaLnBrk="1" hangingPunct="1">
              <a:spcBef>
                <a:spcPct val="0"/>
              </a:spcBef>
              <a:defRPr/>
            </a:pPr>
            <a:r>
              <a:rPr lang="en-US" sz="2400" kern="1200" dirty="0">
                <a:solidFill>
                  <a:srgbClr val="000000"/>
                </a:solidFill>
                <a:effectLst/>
                <a:latin typeface="Arial" charset="0"/>
              </a:rPr>
              <a:t>			           	</a:t>
            </a:r>
          </a:p>
          <a:p>
            <a:pPr lvl="0" algn="l" eaLnBrk="1" hangingPunct="1">
              <a:spcBef>
                <a:spcPct val="0"/>
              </a:spcBef>
              <a:defRPr/>
            </a:pPr>
            <a:endParaRPr lang="en-US" sz="2400" kern="1200" dirty="0">
              <a:solidFill>
                <a:srgbClr val="000000"/>
              </a:solidFill>
              <a:effectLst/>
              <a:latin typeface="Arial" charset="0"/>
            </a:endParaRPr>
          </a:p>
          <a:p>
            <a:pPr lvl="0" algn="l" eaLnBrk="1" hangingPunct="1">
              <a:spcBef>
                <a:spcPct val="0"/>
              </a:spcBef>
              <a:defRPr/>
            </a:pPr>
            <a:r>
              <a:rPr lang="en-US" sz="2400" kern="1200" dirty="0">
                <a:solidFill>
                  <a:srgbClr val="000000"/>
                </a:solidFill>
                <a:effectLst/>
                <a:latin typeface="Arial" charset="0"/>
              </a:rPr>
              <a:t>                                                      </a:t>
            </a:r>
            <a:endParaRPr lang="en-US" sz="2400" b="0" kern="1200" dirty="0">
              <a:solidFill>
                <a:srgbClr val="000000"/>
              </a:solidFill>
              <a:effectLst/>
              <a:latin typeface="Arial" charset="0"/>
            </a:endParaRPr>
          </a:p>
          <a:p>
            <a:pPr lvl="0" algn="l" eaLnBrk="1" hangingPunct="1">
              <a:spcBef>
                <a:spcPct val="0"/>
              </a:spcBef>
              <a:defRPr/>
            </a:pPr>
            <a:r>
              <a:rPr lang="en-US" sz="2400" b="0" kern="1200" dirty="0">
                <a:solidFill>
                  <a:srgbClr val="000000"/>
                </a:solidFill>
                <a:effectLst/>
                <a:latin typeface="Arial" charset="0"/>
              </a:rPr>
              <a:t>					</a:t>
            </a:r>
            <a:endParaRPr lang="en-AU" sz="2800" b="0" dirty="0">
              <a:solidFill>
                <a:schemeClr val="tx1"/>
              </a:solidFill>
              <a:effectLst/>
              <a:latin typeface="Arial" panose="020B0604020202020204" pitchFamily="34" charset="0"/>
              <a:cs typeface="Arial" panose="020B0604020202020204" pitchFamily="34" charset="0"/>
            </a:endParaRPr>
          </a:p>
        </p:txBody>
      </p:sp>
      <p:sp>
        <p:nvSpPr>
          <p:cNvPr id="2" name="AutoShape 2" descr="Image result for shanghai buildings"/>
          <p:cNvSpPr>
            <a:spLocks noChangeAspect="1" noChangeArrowheads="1"/>
          </p:cNvSpPr>
          <p:nvPr/>
        </p:nvSpPr>
        <p:spPr bwMode="auto">
          <a:xfrm>
            <a:off x="2167732" y="-205458"/>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3" name="AutoShape 4" descr="Image result for shanghai buildings"/>
          <p:cNvSpPr>
            <a:spLocks noChangeAspect="1" noChangeArrowheads="1"/>
          </p:cNvSpPr>
          <p:nvPr/>
        </p:nvSpPr>
        <p:spPr bwMode="auto">
          <a:xfrm>
            <a:off x="2384479" y="1129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5" name="Title 4"/>
          <p:cNvSpPr>
            <a:spLocks noGrp="1"/>
          </p:cNvSpPr>
          <p:nvPr>
            <p:ph type="ctrTitle"/>
          </p:nvPr>
        </p:nvSpPr>
        <p:spPr>
          <a:xfrm>
            <a:off x="2677989" y="80904"/>
            <a:ext cx="12611311" cy="2416481"/>
          </a:xfrm>
        </p:spPr>
        <p:txBody>
          <a:bodyPr/>
          <a:lstStyle/>
          <a:p>
            <a:pPr algn="l"/>
            <a:br>
              <a:rPr lang="en-US" altLang="zh-CN" sz="5400" dirty="0">
                <a:solidFill>
                  <a:schemeClr val="tx1"/>
                </a:solidFill>
                <a:effectLst/>
              </a:rPr>
            </a:br>
            <a:br>
              <a:rPr lang="en-US" altLang="zh-CN" sz="1800" dirty="0">
                <a:solidFill>
                  <a:schemeClr val="tx1"/>
                </a:solidFill>
                <a:effectLst/>
              </a:rPr>
            </a:br>
            <a:r>
              <a:rPr lang="en-US" altLang="zh-CN" sz="1800" dirty="0">
                <a:solidFill>
                  <a:schemeClr val="tx1"/>
                </a:solidFill>
                <a:effectLst/>
              </a:rPr>
              <a:t>	</a:t>
            </a:r>
            <a:r>
              <a:rPr lang="en-US" altLang="zh-CN" sz="4400" dirty="0">
                <a:solidFill>
                  <a:schemeClr val="tx1"/>
                </a:solidFill>
                <a:effectLst/>
              </a:rPr>
              <a:t>I</a:t>
            </a:r>
            <a:r>
              <a:rPr lang="en-AU" sz="4400" dirty="0" err="1">
                <a:solidFill>
                  <a:schemeClr val="tx1"/>
                </a:solidFill>
                <a:effectLst/>
                <a:latin typeface="Arial" panose="020B0604020202020204" pitchFamily="34" charset="0"/>
                <a:cs typeface="Arial" panose="020B0604020202020204" pitchFamily="34" charset="0"/>
              </a:rPr>
              <a:t>nternational</a:t>
            </a:r>
            <a:r>
              <a:rPr lang="en-AU" sz="4400" dirty="0">
                <a:solidFill>
                  <a:schemeClr val="tx1"/>
                </a:solidFill>
                <a:effectLst/>
                <a:latin typeface="Arial" panose="020B0604020202020204" pitchFamily="34" charset="0"/>
                <a:cs typeface="Arial" panose="020B0604020202020204" pitchFamily="34" charset="0"/>
              </a:rPr>
              <a:t>  Lift Expo – Korea 2021</a:t>
            </a:r>
            <a:br>
              <a:rPr lang="en-AU" sz="4400" dirty="0">
                <a:solidFill>
                  <a:schemeClr val="tx1"/>
                </a:solidFill>
                <a:effectLst/>
                <a:latin typeface="Arial" panose="020B0604020202020204" pitchFamily="34" charset="0"/>
                <a:cs typeface="Arial" panose="020B0604020202020204" pitchFamily="34" charset="0"/>
              </a:rPr>
            </a:br>
            <a:r>
              <a:rPr lang="en-AU" sz="4400" dirty="0">
                <a:solidFill>
                  <a:schemeClr val="tx1"/>
                </a:solidFill>
                <a:effectLst/>
                <a:latin typeface="Arial" panose="020B0604020202020204" pitchFamily="34" charset="0"/>
                <a:cs typeface="Arial" panose="020B0604020202020204" pitchFamily="34" charset="0"/>
              </a:rPr>
              <a:t> </a:t>
            </a:r>
            <a:endParaRPr lang="zh-CN" altLang="zh-CN" sz="4400" dirty="0">
              <a:solidFill>
                <a:srgbClr val="FF0000"/>
              </a:solidFill>
              <a:effectLst/>
            </a:endParaRPr>
          </a:p>
        </p:txBody>
      </p:sp>
      <p:sp>
        <p:nvSpPr>
          <p:cNvPr id="4" name="AutoShape 4" descr="Image result for paris landmarks pictures"/>
          <p:cNvSpPr>
            <a:spLocks noChangeAspect="1" noChangeArrowheads="1"/>
          </p:cNvSpPr>
          <p:nvPr/>
        </p:nvSpPr>
        <p:spPr bwMode="auto">
          <a:xfrm>
            <a:off x="2601226" y="228036"/>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6" name="AutoShape 6" descr="Image result for paris landmarks pictures"/>
          <p:cNvSpPr>
            <a:spLocks noChangeAspect="1" noChangeArrowheads="1"/>
          </p:cNvSpPr>
          <p:nvPr/>
        </p:nvSpPr>
        <p:spPr bwMode="auto">
          <a:xfrm>
            <a:off x="2817972" y="444783"/>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7" name="AutoShape 8" descr="Image result for paris landmarks pictures"/>
          <p:cNvSpPr>
            <a:spLocks noChangeAspect="1" noChangeArrowheads="1"/>
          </p:cNvSpPr>
          <p:nvPr/>
        </p:nvSpPr>
        <p:spPr bwMode="auto">
          <a:xfrm>
            <a:off x="3034719" y="66153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8" name="AutoShape 10" descr="Image result for paris landmarks pictures"/>
          <p:cNvSpPr>
            <a:spLocks noChangeAspect="1" noChangeArrowheads="1"/>
          </p:cNvSpPr>
          <p:nvPr/>
        </p:nvSpPr>
        <p:spPr bwMode="auto">
          <a:xfrm>
            <a:off x="3251466" y="878276"/>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9" name="AutoShape 12" descr="Image result for paris landmarks pictures"/>
          <p:cNvSpPr>
            <a:spLocks noChangeAspect="1" noChangeArrowheads="1"/>
          </p:cNvSpPr>
          <p:nvPr/>
        </p:nvSpPr>
        <p:spPr bwMode="auto">
          <a:xfrm>
            <a:off x="3468212" y="1095023"/>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0" name="AutoShape 14" descr="Image result for paris landmarks pictures"/>
          <p:cNvSpPr>
            <a:spLocks noChangeAspect="1" noChangeArrowheads="1"/>
          </p:cNvSpPr>
          <p:nvPr/>
        </p:nvSpPr>
        <p:spPr bwMode="auto">
          <a:xfrm>
            <a:off x="10718360" y="1403935"/>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1" name="AutoShape 16" descr="Image result for paris landmarks pictures"/>
          <p:cNvSpPr>
            <a:spLocks noChangeAspect="1" noChangeArrowheads="1"/>
          </p:cNvSpPr>
          <p:nvPr/>
        </p:nvSpPr>
        <p:spPr bwMode="auto">
          <a:xfrm>
            <a:off x="3901706" y="1528516"/>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2" name="AutoShape 18" descr="Image result for landmarks paris"/>
          <p:cNvSpPr>
            <a:spLocks noChangeAspect="1" noChangeArrowheads="1"/>
          </p:cNvSpPr>
          <p:nvPr/>
        </p:nvSpPr>
        <p:spPr bwMode="auto">
          <a:xfrm>
            <a:off x="4118452" y="1745263"/>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3" name="AutoShape 20" descr="Image result for landmarks paris"/>
          <p:cNvSpPr>
            <a:spLocks noChangeAspect="1" noChangeArrowheads="1"/>
          </p:cNvSpPr>
          <p:nvPr/>
        </p:nvSpPr>
        <p:spPr bwMode="auto">
          <a:xfrm>
            <a:off x="4335199" y="196201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7" name="AutoShape 14" descr="Image result for paris escalators"/>
          <p:cNvSpPr>
            <a:spLocks noChangeAspect="1" noChangeArrowheads="1"/>
          </p:cNvSpPr>
          <p:nvPr/>
        </p:nvSpPr>
        <p:spPr bwMode="auto">
          <a:xfrm>
            <a:off x="3684959" y="131177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8" name="AutoShape 16" descr="Image result for paris escalators"/>
          <p:cNvSpPr>
            <a:spLocks noChangeAspect="1" noChangeArrowheads="1"/>
          </p:cNvSpPr>
          <p:nvPr/>
        </p:nvSpPr>
        <p:spPr bwMode="auto">
          <a:xfrm>
            <a:off x="3901706" y="1528516"/>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9" name="AutoShape 18" descr="Image result for paris escalators"/>
          <p:cNvSpPr>
            <a:spLocks noChangeAspect="1" noChangeArrowheads="1"/>
          </p:cNvSpPr>
          <p:nvPr/>
        </p:nvSpPr>
        <p:spPr bwMode="auto">
          <a:xfrm>
            <a:off x="4118452" y="1745263"/>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4" name="AutoShape 2" descr="Related image">
            <a:hlinkClick r:id="rId2"/>
          </p:cNvPr>
          <p:cNvSpPr>
            <a:spLocks noChangeAspect="1" noChangeArrowheads="1"/>
          </p:cNvSpPr>
          <p:nvPr/>
        </p:nvSpPr>
        <p:spPr bwMode="auto">
          <a:xfrm>
            <a:off x="2244497" y="-205458"/>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5" name="AutoShape 4" descr="Related image">
            <a:hlinkClick r:id="rId2"/>
          </p:cNvPr>
          <p:cNvSpPr>
            <a:spLocks noChangeAspect="1" noChangeArrowheads="1"/>
          </p:cNvSpPr>
          <p:nvPr/>
        </p:nvSpPr>
        <p:spPr bwMode="auto">
          <a:xfrm>
            <a:off x="2461243" y="1129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16" name="AutoShape 6" descr="Related image">
            <a:hlinkClick r:id="rId2"/>
          </p:cNvPr>
          <p:cNvSpPr>
            <a:spLocks noChangeAspect="1" noChangeArrowheads="1"/>
          </p:cNvSpPr>
          <p:nvPr/>
        </p:nvSpPr>
        <p:spPr bwMode="auto">
          <a:xfrm>
            <a:off x="2677990" y="228036"/>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0" name="AutoShape 10" descr="Image result for iso"/>
          <p:cNvSpPr>
            <a:spLocks noChangeAspect="1" noChangeArrowheads="1"/>
          </p:cNvSpPr>
          <p:nvPr/>
        </p:nvSpPr>
        <p:spPr bwMode="auto">
          <a:xfrm>
            <a:off x="4335199" y="196201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1" name="AutoShape 12" descr="Related image">
            <a:hlinkClick r:id="rId3"/>
          </p:cNvPr>
          <p:cNvSpPr>
            <a:spLocks noChangeAspect="1" noChangeArrowheads="1"/>
          </p:cNvSpPr>
          <p:nvPr/>
        </p:nvSpPr>
        <p:spPr bwMode="auto">
          <a:xfrm>
            <a:off x="2894737" y="444783"/>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2" name="AutoShape 14" descr="Related image">
            <a:hlinkClick r:id="rId3"/>
          </p:cNvPr>
          <p:cNvSpPr>
            <a:spLocks noChangeAspect="1" noChangeArrowheads="1"/>
          </p:cNvSpPr>
          <p:nvPr/>
        </p:nvSpPr>
        <p:spPr bwMode="auto">
          <a:xfrm>
            <a:off x="3111483" y="66153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3" name="AutoShape 16" descr="Related image">
            <a:hlinkClick r:id="rId3"/>
          </p:cNvPr>
          <p:cNvSpPr>
            <a:spLocks noChangeAspect="1" noChangeArrowheads="1"/>
          </p:cNvSpPr>
          <p:nvPr/>
        </p:nvSpPr>
        <p:spPr bwMode="auto">
          <a:xfrm>
            <a:off x="3375227" y="42347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4" name="AutoShape 20" descr="Image result for cen"/>
          <p:cNvSpPr>
            <a:spLocks noChangeAspect="1" noChangeArrowheads="1"/>
          </p:cNvSpPr>
          <p:nvPr/>
        </p:nvSpPr>
        <p:spPr bwMode="auto">
          <a:xfrm>
            <a:off x="4551946" y="2178756"/>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5" name="AutoShape 22" descr="Image result for cen"/>
          <p:cNvSpPr>
            <a:spLocks noChangeAspect="1" noChangeArrowheads="1"/>
          </p:cNvSpPr>
          <p:nvPr/>
        </p:nvSpPr>
        <p:spPr bwMode="auto">
          <a:xfrm>
            <a:off x="4768692" y="2395503"/>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6" name="AutoShape 24" descr="Related image">
            <a:hlinkClick r:id="rId4"/>
          </p:cNvPr>
          <p:cNvSpPr>
            <a:spLocks noChangeAspect="1" noChangeArrowheads="1"/>
          </p:cNvSpPr>
          <p:nvPr/>
        </p:nvSpPr>
        <p:spPr bwMode="auto">
          <a:xfrm>
            <a:off x="3544977" y="1095023"/>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7" name="AutoShape 26" descr="Related image">
            <a:hlinkClick r:id="rId4"/>
          </p:cNvPr>
          <p:cNvSpPr>
            <a:spLocks noChangeAspect="1" noChangeArrowheads="1"/>
          </p:cNvSpPr>
          <p:nvPr/>
        </p:nvSpPr>
        <p:spPr bwMode="auto">
          <a:xfrm>
            <a:off x="3761723" y="131177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8" name="AutoShape 2" descr="Image result for tall buildings in asia"/>
          <p:cNvSpPr>
            <a:spLocks noChangeAspect="1" noChangeArrowheads="1"/>
          </p:cNvSpPr>
          <p:nvPr/>
        </p:nvSpPr>
        <p:spPr bwMode="auto">
          <a:xfrm>
            <a:off x="4985439" y="2612250"/>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29" name="AutoShape 4" descr="Image result for tall buildings in asia"/>
          <p:cNvSpPr>
            <a:spLocks noChangeAspect="1" noChangeArrowheads="1"/>
          </p:cNvSpPr>
          <p:nvPr/>
        </p:nvSpPr>
        <p:spPr bwMode="auto">
          <a:xfrm>
            <a:off x="5202186" y="2828996"/>
            <a:ext cx="433493" cy="43349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30046" tIns="65023" rIns="130046" bIns="65023" numCol="1" anchor="t" anchorCtr="0" compatLnSpc="1">
            <a:prstTxWarp prst="textNoShape">
              <a:avLst/>
            </a:prstTxWarp>
          </a:bodyPr>
          <a:lstStyle/>
          <a:p>
            <a:endParaRPr lang="en-AU" dirty="0"/>
          </a:p>
        </p:txBody>
      </p:sp>
      <p:sp>
        <p:nvSpPr>
          <p:cNvPr id="31" name="Rectangle 30"/>
          <p:cNvSpPr/>
          <p:nvPr/>
        </p:nvSpPr>
        <p:spPr>
          <a:xfrm>
            <a:off x="3684959" y="5130582"/>
            <a:ext cx="10025733" cy="4624343"/>
          </a:xfrm>
          <a:prstGeom prst="rect">
            <a:avLst/>
          </a:prstGeom>
        </p:spPr>
        <p:txBody>
          <a:bodyPr wrap="square">
            <a:spAutoFit/>
          </a:bodyPr>
          <a:lstStyle/>
          <a:p>
            <a:pPr algn="ctr"/>
            <a:endParaRPr lang="en-AU" sz="4400" b="1" dirty="0"/>
          </a:p>
          <a:p>
            <a:pPr algn="ctr"/>
            <a:endParaRPr lang="en-AU" sz="4400" b="1" dirty="0"/>
          </a:p>
          <a:p>
            <a:pPr algn="ctr"/>
            <a:endParaRPr lang="en-AU" sz="4400" b="1" dirty="0"/>
          </a:p>
          <a:p>
            <a:pPr algn="ctr"/>
            <a:endParaRPr lang="en-AU" sz="1050" b="1" dirty="0"/>
          </a:p>
          <a:p>
            <a:pPr algn="ctr"/>
            <a:endParaRPr lang="en-AU" sz="4400" b="1" dirty="0"/>
          </a:p>
          <a:p>
            <a:endParaRPr lang="en-AU" sz="2000" b="1" dirty="0"/>
          </a:p>
          <a:p>
            <a:endParaRPr lang="en-AU" sz="2000" b="1" dirty="0"/>
          </a:p>
          <a:p>
            <a:r>
              <a:rPr lang="en-AU" sz="4000" b="1" dirty="0"/>
              <a:t>      Codes , Standards and Safety</a:t>
            </a:r>
          </a:p>
          <a:p>
            <a:r>
              <a:rPr lang="en-AU" sz="2800" b="1" dirty="0"/>
              <a:t>		</a:t>
            </a:r>
          </a:p>
        </p:txBody>
      </p:sp>
      <p:pic>
        <p:nvPicPr>
          <p:cNvPr id="3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2887" y="2056198"/>
            <a:ext cx="9948969" cy="62934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0" name="Rectangle 29"/>
          <p:cNvSpPr/>
          <p:nvPr/>
        </p:nvSpPr>
        <p:spPr bwMode="auto">
          <a:xfrm>
            <a:off x="8534958" y="3864365"/>
            <a:ext cx="2376264" cy="25202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AU" sz="1800" dirty="0">
              <a:solidFill>
                <a:srgbClr val="FFFF00"/>
              </a:solidFill>
              <a:effectLst>
                <a:outerShdw blurRad="38100" dist="38100" dir="2700000" algn="tl">
                  <a:srgbClr val="000000">
                    <a:alpha val="43137"/>
                  </a:srgbClr>
                </a:outerShdw>
              </a:effectLst>
            </a:endParaRPr>
          </a:p>
        </p:txBody>
      </p:sp>
      <p:pic>
        <p:nvPicPr>
          <p:cNvPr id="2048" name="Picture 2047">
            <a:extLst>
              <a:ext uri="{FF2B5EF4-FFF2-40B4-BE49-F238E27FC236}">
                <a16:creationId xmlns:a16="http://schemas.microsoft.com/office/drawing/2014/main" id="{48462B3B-75F5-4F0A-8F0C-4C4191F405E4}"/>
              </a:ext>
            </a:extLst>
          </p:cNvPr>
          <p:cNvPicPr>
            <a:picLocks noChangeAspect="1"/>
          </p:cNvPicPr>
          <p:nvPr/>
        </p:nvPicPr>
        <p:blipFill>
          <a:blip r:embed="rId6"/>
          <a:stretch>
            <a:fillRect/>
          </a:stretch>
        </p:blipFill>
        <p:spPr>
          <a:xfrm>
            <a:off x="3560334" y="201378"/>
            <a:ext cx="9879958" cy="1073044"/>
          </a:xfrm>
          <a:prstGeom prst="rect">
            <a:avLst/>
          </a:prstGeom>
        </p:spPr>
      </p:pic>
      <p:sp>
        <p:nvSpPr>
          <p:cNvPr id="2049" name="Rectangle 2048">
            <a:extLst>
              <a:ext uri="{FF2B5EF4-FFF2-40B4-BE49-F238E27FC236}">
                <a16:creationId xmlns:a16="http://schemas.microsoft.com/office/drawing/2014/main" id="{870606FF-23E4-454C-B9A5-33C9EBD4763B}"/>
              </a:ext>
            </a:extLst>
          </p:cNvPr>
          <p:cNvSpPr/>
          <p:nvPr/>
        </p:nvSpPr>
        <p:spPr bwMode="auto">
          <a:xfrm>
            <a:off x="3521268" y="100097"/>
            <a:ext cx="914400" cy="9144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43807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1829" y="0"/>
            <a:ext cx="11704320" cy="1625600"/>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485555" y="1420416"/>
            <a:ext cx="11036736" cy="6840760"/>
          </a:xfrm>
        </p:spPr>
        <p:txBody>
          <a:bodyPr>
            <a:normAutofit fontScale="25000" lnSpcReduction="20000"/>
          </a:bodyPr>
          <a:lstStyle/>
          <a:p>
            <a:pPr marL="0" indent="0">
              <a:buNone/>
            </a:pPr>
            <a:r>
              <a:rPr lang="en-GB" sz="12800" u="sng" dirty="0">
                <a:solidFill>
                  <a:schemeClr val="tx1"/>
                </a:solidFill>
                <a:effectLst/>
                <a:latin typeface="+mj-lt"/>
              </a:rPr>
              <a:t>Indonesia</a:t>
            </a:r>
          </a:p>
          <a:p>
            <a:pPr marL="0" indent="0">
              <a:buNone/>
            </a:pPr>
            <a:endParaRPr lang="en-GB" sz="4800" u="sng" dirty="0">
              <a:solidFill>
                <a:schemeClr val="tx1"/>
              </a:solidFill>
              <a:effectLst/>
              <a:latin typeface="+mj-lt"/>
            </a:endParaRPr>
          </a:p>
          <a:p>
            <a:pPr marL="0" indent="0">
              <a:buNone/>
            </a:pPr>
            <a:r>
              <a:rPr lang="en-GB" sz="9600" dirty="0">
                <a:solidFill>
                  <a:schemeClr val="tx1"/>
                </a:solidFill>
                <a:effectLst/>
                <a:latin typeface="+mj-lt"/>
              </a:rPr>
              <a:t>Regulatory Body : Ministry of Manpower  (MENAKER) or (</a:t>
            </a:r>
            <a:r>
              <a:rPr lang="en-GB" sz="9600" dirty="0" err="1">
                <a:solidFill>
                  <a:schemeClr val="tx1"/>
                </a:solidFill>
                <a:effectLst/>
                <a:latin typeface="+mj-lt"/>
              </a:rPr>
              <a:t>MoM</a:t>
            </a:r>
            <a:r>
              <a:rPr lang="en-GB" sz="9600" dirty="0">
                <a:solidFill>
                  <a:schemeClr val="tx1"/>
                </a:solidFill>
                <a:effectLst/>
                <a:latin typeface="+mj-lt"/>
              </a:rPr>
              <a:t>)</a:t>
            </a:r>
          </a:p>
          <a:p>
            <a:pPr marL="0" indent="0">
              <a:buNone/>
            </a:pPr>
            <a:endParaRPr lang="en-AU" sz="4000" b="0" dirty="0">
              <a:solidFill>
                <a:schemeClr val="tx1"/>
              </a:solidFill>
              <a:effectLst/>
              <a:latin typeface="+mj-lt"/>
            </a:endParaRPr>
          </a:p>
          <a:p>
            <a:r>
              <a:rPr lang="en-AU" sz="9600" b="0" dirty="0">
                <a:solidFill>
                  <a:schemeClr val="tx1"/>
                </a:solidFill>
                <a:effectLst/>
              </a:rPr>
              <a:t>Ministry of Manpower issued a </a:t>
            </a:r>
            <a:r>
              <a:rPr lang="en-AU" sz="9600" b="0" dirty="0" err="1">
                <a:solidFill>
                  <a:schemeClr val="tx1"/>
                </a:solidFill>
                <a:effectLst/>
              </a:rPr>
              <a:t>Permanaker</a:t>
            </a:r>
            <a:r>
              <a:rPr lang="en-AU" sz="9600" b="0" dirty="0">
                <a:solidFill>
                  <a:schemeClr val="tx1"/>
                </a:solidFill>
                <a:effectLst/>
              </a:rPr>
              <a:t>  No. 06 in 2017 which is a revision of  a 1995 regulation. It is minimum rules for the planning , manufacture, installation, use and maintenance of elevators that are used to transport of persons and goods or special items and is accepted as the National Code.</a:t>
            </a:r>
          </a:p>
          <a:p>
            <a:pPr marL="0" indent="0">
              <a:buNone/>
            </a:pPr>
            <a:endParaRPr lang="en-AU" sz="3600" b="0" dirty="0">
              <a:solidFill>
                <a:schemeClr val="tx1"/>
              </a:solidFill>
              <a:effectLst/>
              <a:latin typeface="+mj-lt"/>
              <a:ea typeface="Calibri"/>
              <a:cs typeface="Times New Roman"/>
            </a:endParaRPr>
          </a:p>
          <a:p>
            <a:r>
              <a:rPr lang="en-AU" sz="9600" b="0" dirty="0">
                <a:solidFill>
                  <a:schemeClr val="tx1"/>
                </a:solidFill>
                <a:effectLst/>
                <a:ea typeface="Calibri"/>
                <a:cs typeface="Times New Roman"/>
              </a:rPr>
              <a:t>Contractors will also accept most International Codes and Standards</a:t>
            </a:r>
          </a:p>
          <a:p>
            <a:pPr marL="0" indent="0">
              <a:buNone/>
            </a:pPr>
            <a:endParaRPr lang="en-US" sz="2400" b="0" dirty="0">
              <a:solidFill>
                <a:schemeClr val="tx1"/>
              </a:solidFill>
              <a:effectLst/>
              <a:latin typeface="+mj-lt"/>
              <a:ea typeface="Calibri"/>
              <a:cs typeface="Times New Roman"/>
            </a:endParaRPr>
          </a:p>
          <a:p>
            <a:r>
              <a:rPr lang="en-GB" sz="9600" b="0" dirty="0">
                <a:solidFill>
                  <a:schemeClr val="tx1"/>
                </a:solidFill>
                <a:effectLst/>
                <a:latin typeface="+mj-lt"/>
              </a:rPr>
              <a:t>Badan </a:t>
            </a:r>
            <a:r>
              <a:rPr lang="en-GB" sz="9600" b="0" dirty="0" err="1">
                <a:solidFill>
                  <a:schemeClr val="tx1"/>
                </a:solidFill>
                <a:effectLst/>
                <a:latin typeface="+mj-lt"/>
              </a:rPr>
              <a:t>Standaerdisasi</a:t>
            </a:r>
            <a:r>
              <a:rPr lang="en-GB" sz="9600" b="0" dirty="0">
                <a:solidFill>
                  <a:schemeClr val="tx1"/>
                </a:solidFill>
                <a:effectLst/>
                <a:latin typeface="+mj-lt"/>
              </a:rPr>
              <a:t>  Nasional (BSN)</a:t>
            </a:r>
            <a:r>
              <a:rPr lang="en-AU" sz="9600" b="0" dirty="0">
                <a:solidFill>
                  <a:schemeClr val="tx1"/>
                </a:solidFill>
                <a:effectLst/>
              </a:rPr>
              <a:t>, APPLE and  Regulators are somewhat supportive of the introduction of ISO 8100-1 &amp; 2 .</a:t>
            </a:r>
          </a:p>
          <a:p>
            <a:pPr marL="0" indent="0">
              <a:buNone/>
            </a:pPr>
            <a:endParaRPr lang="en-AU" sz="2000" b="0" dirty="0">
              <a:solidFill>
                <a:schemeClr val="tx1"/>
              </a:solidFill>
              <a:effectLst/>
              <a:latin typeface="+mj-lt"/>
            </a:endParaRPr>
          </a:p>
          <a:p>
            <a:pPr marL="0" indent="0">
              <a:buNone/>
            </a:pPr>
            <a:endParaRPr lang="en-AU" sz="1600" b="0" dirty="0">
              <a:solidFill>
                <a:schemeClr val="tx1"/>
              </a:solidFill>
              <a:effectLst/>
              <a:latin typeface="+mj-lt"/>
            </a:endParaRPr>
          </a:p>
          <a:p>
            <a:pPr marL="0" indent="0">
              <a:buNone/>
            </a:pPr>
            <a:r>
              <a:rPr lang="en-GB" sz="12800" u="sng" dirty="0">
                <a:solidFill>
                  <a:schemeClr val="tx1"/>
                </a:solidFill>
                <a:effectLst/>
              </a:rPr>
              <a:t>Japan</a:t>
            </a:r>
          </a:p>
          <a:p>
            <a:pPr marL="0" indent="0">
              <a:buNone/>
            </a:pPr>
            <a:endParaRPr lang="en-GB" sz="3200" u="sng" dirty="0">
              <a:solidFill>
                <a:schemeClr val="tx1"/>
              </a:solidFill>
              <a:effectLst/>
            </a:endParaRPr>
          </a:p>
          <a:p>
            <a:pPr marL="0" indent="0">
              <a:buNone/>
            </a:pPr>
            <a:r>
              <a:rPr lang="en-GB" sz="9600" dirty="0">
                <a:solidFill>
                  <a:schemeClr val="tx1"/>
                </a:solidFill>
                <a:effectLst/>
                <a:latin typeface="+mj-lt"/>
              </a:rPr>
              <a:t>Regulatory Body : </a:t>
            </a:r>
            <a:r>
              <a:rPr lang="en-US" sz="9600" dirty="0">
                <a:solidFill>
                  <a:schemeClr val="tx1"/>
                </a:solidFill>
                <a:effectLst/>
                <a:latin typeface="+mj-lt"/>
              </a:rPr>
              <a:t>Ministry of Land, Infrastructure, Transport and Tourism</a:t>
            </a:r>
            <a:r>
              <a:rPr lang="ja-JP" altLang="en-US" sz="9600" dirty="0">
                <a:solidFill>
                  <a:schemeClr val="tx1"/>
                </a:solidFill>
                <a:effectLst/>
                <a:latin typeface="+mj-lt"/>
              </a:rPr>
              <a:t> </a:t>
            </a:r>
            <a:r>
              <a:rPr lang="en-US" altLang="ja-JP" sz="9600" dirty="0">
                <a:solidFill>
                  <a:schemeClr val="tx1"/>
                </a:solidFill>
                <a:effectLst/>
                <a:latin typeface="+mj-lt"/>
              </a:rPr>
              <a:t>(MLIT)</a:t>
            </a:r>
            <a:endParaRPr lang="en-GB" sz="9600" dirty="0">
              <a:solidFill>
                <a:schemeClr val="tx1"/>
              </a:solidFill>
              <a:effectLst/>
              <a:latin typeface="+mj-lt"/>
            </a:endParaRPr>
          </a:p>
          <a:p>
            <a:pPr marL="0" indent="0">
              <a:buNone/>
            </a:pPr>
            <a:endParaRPr lang="en-AU" sz="4800" b="0" dirty="0">
              <a:solidFill>
                <a:schemeClr val="tx1"/>
              </a:solidFill>
              <a:effectLst/>
              <a:latin typeface="+mj-lt"/>
            </a:endParaRPr>
          </a:p>
          <a:p>
            <a:r>
              <a:rPr lang="en-AU" sz="9600" b="0" dirty="0">
                <a:solidFill>
                  <a:schemeClr val="tx1"/>
                </a:solidFill>
                <a:effectLst/>
                <a:latin typeface="+mj-lt"/>
              </a:rPr>
              <a:t>JISA 4307- 1 &amp; 2 was published on the 25th February 2019, 3 weeks prior to the publishing of ISO 8100.</a:t>
            </a:r>
          </a:p>
          <a:p>
            <a:endParaRPr lang="en-AU" sz="7200" b="0" dirty="0">
              <a:solidFill>
                <a:schemeClr val="tx1"/>
              </a:solidFill>
              <a:effectLst/>
              <a:latin typeface="+mj-lt"/>
            </a:endParaRPr>
          </a:p>
          <a:p>
            <a:r>
              <a:rPr lang="en-AU" sz="9600" b="0" dirty="0">
                <a:solidFill>
                  <a:schemeClr val="tx1"/>
                </a:solidFill>
                <a:effectLst/>
                <a:latin typeface="+mj-lt"/>
              </a:rPr>
              <a:t>JISA 4307- 1 &amp; 2 is based on ISO 8100 – 1 &amp; 2  and is a Japanese  Industrial Standard created by modifying the technical content in order to harmonize to the Building Standard Law of Japan.“</a:t>
            </a:r>
          </a:p>
          <a:p>
            <a:endParaRPr lang="en-AU" sz="12800" b="0" dirty="0">
              <a:solidFill>
                <a:schemeClr val="tx1"/>
              </a:solidFill>
              <a:effectLst/>
              <a:latin typeface="+mj-lt"/>
            </a:endParaRPr>
          </a:p>
          <a:p>
            <a:pPr marL="0" indent="0">
              <a:buNone/>
            </a:pPr>
            <a:r>
              <a:rPr lang="en-US" sz="8000" b="0" kern="1200" dirty="0">
                <a:solidFill>
                  <a:srgbClr val="000000"/>
                </a:solidFill>
                <a:effectLst/>
                <a:latin typeface="Arial" charset="0"/>
              </a:rPr>
              <a:t>15-09-2021                                    Graham Worthington                                                  9</a:t>
            </a:r>
          </a:p>
          <a:p>
            <a:pPr marL="0" indent="0">
              <a:buNone/>
            </a:pPr>
            <a:endParaRPr lang="en-AU" sz="9600" b="0" dirty="0">
              <a:solidFill>
                <a:schemeClr val="tx1"/>
              </a:solidFill>
              <a:effectLst/>
              <a:latin typeface="+mj-lt"/>
            </a:endParaRPr>
          </a:p>
          <a:p>
            <a:endParaRPr lang="en-AU" sz="8000" b="0" dirty="0">
              <a:solidFill>
                <a:schemeClr val="tx1"/>
              </a:solidFill>
              <a:effectLst/>
              <a:latin typeface="+mj-lt"/>
            </a:endParaRPr>
          </a:p>
          <a:p>
            <a:endParaRPr lang="en-AU" sz="9600" b="0" dirty="0">
              <a:solidFill>
                <a:schemeClr val="tx1"/>
              </a:solidFill>
              <a:effectLst/>
              <a:latin typeface="+mj-lt"/>
            </a:endParaRPr>
          </a:p>
          <a:p>
            <a:endParaRPr lang="en-AU" sz="9600" b="0" dirty="0">
              <a:solidFill>
                <a:schemeClr val="tx1"/>
              </a:solidFill>
              <a:effectLst/>
              <a:latin typeface="+mj-lt"/>
            </a:endParaRPr>
          </a:p>
          <a:p>
            <a:endParaRPr lang="en-AU" sz="9600" b="0" dirty="0">
              <a:solidFill>
                <a:schemeClr val="tx1"/>
              </a:solidFill>
              <a:effectLst/>
              <a:latin typeface="+mj-lt"/>
            </a:endParaRPr>
          </a:p>
          <a:p>
            <a:endParaRPr lang="en-AU" sz="9600" b="0" dirty="0">
              <a:solidFill>
                <a:schemeClr val="tx1"/>
              </a:solidFill>
              <a:effectLst/>
              <a:latin typeface="+mj-lt"/>
            </a:endParaRPr>
          </a:p>
          <a:p>
            <a:pPr marL="0" indent="0">
              <a:buNone/>
            </a:pPr>
            <a:endParaRPr lang="en-US" sz="4800" b="0" dirty="0">
              <a:solidFill>
                <a:schemeClr val="tx1"/>
              </a:solidFill>
              <a:effectLst/>
              <a:latin typeface="+mj-lt"/>
              <a:ea typeface="Calibri"/>
              <a:cs typeface="Times New Roman"/>
            </a:endParaRPr>
          </a:p>
          <a:p>
            <a:pPr marL="0" indent="0">
              <a:buNone/>
            </a:pPr>
            <a:endParaRPr lang="en-US" sz="80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80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32870328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7" end="3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67122"/>
            <a:ext cx="11704320" cy="1625600"/>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479447" y="1276400"/>
            <a:ext cx="11449272" cy="7920880"/>
          </a:xfrm>
        </p:spPr>
        <p:txBody>
          <a:bodyPr>
            <a:normAutofit fontScale="25000" lnSpcReduction="20000"/>
          </a:bodyPr>
          <a:lstStyle/>
          <a:p>
            <a:pPr marL="0" indent="0">
              <a:buNone/>
            </a:pPr>
            <a:r>
              <a:rPr lang="en-GB" sz="12800" u="sng" dirty="0" err="1">
                <a:solidFill>
                  <a:schemeClr val="tx1"/>
                </a:solidFill>
                <a:effectLst/>
                <a:latin typeface="+mj-lt"/>
              </a:rPr>
              <a:t>S.Korea</a:t>
            </a:r>
            <a:endParaRPr lang="en-GB" sz="12800" u="sng" dirty="0">
              <a:solidFill>
                <a:schemeClr val="tx1"/>
              </a:solidFill>
              <a:effectLst/>
              <a:latin typeface="+mj-lt"/>
            </a:endParaRPr>
          </a:p>
          <a:p>
            <a:pPr marL="0" indent="0">
              <a:buNone/>
            </a:pPr>
            <a:endParaRPr lang="en-GB" sz="4400" u="sng" dirty="0">
              <a:solidFill>
                <a:schemeClr val="tx1"/>
              </a:solidFill>
              <a:effectLst/>
              <a:latin typeface="+mj-lt"/>
            </a:endParaRPr>
          </a:p>
          <a:p>
            <a:pPr marL="0" indent="0">
              <a:buNone/>
            </a:pPr>
            <a:r>
              <a:rPr lang="en-GB" sz="9600" dirty="0">
                <a:solidFill>
                  <a:schemeClr val="tx1"/>
                </a:solidFill>
                <a:effectLst/>
                <a:latin typeface="+mj-lt"/>
              </a:rPr>
              <a:t>Regulatory Body : </a:t>
            </a:r>
            <a:r>
              <a:rPr lang="en-US" altLang="ko-KR" sz="9600" dirty="0">
                <a:solidFill>
                  <a:schemeClr val="tx1"/>
                </a:solidFill>
                <a:effectLst/>
                <a:latin typeface="+mj-lt"/>
              </a:rPr>
              <a:t>Ministry of the Interior and Safety (MOIS)</a:t>
            </a:r>
          </a:p>
          <a:p>
            <a:pPr marL="0" indent="0">
              <a:buNone/>
            </a:pPr>
            <a:endParaRPr lang="en-AU" sz="3600" b="0" dirty="0">
              <a:solidFill>
                <a:schemeClr val="tx1"/>
              </a:solidFill>
              <a:effectLst/>
              <a:latin typeface="+mj-lt"/>
            </a:endParaRPr>
          </a:p>
          <a:p>
            <a:r>
              <a:rPr lang="en-US" sz="9600" b="0" dirty="0">
                <a:solidFill>
                  <a:schemeClr val="tx1"/>
                </a:solidFill>
                <a:effectLst/>
              </a:rPr>
              <a:t>Ministry of the Interior and Safety was launched the amendment of the elevator facilities safety management program effected from Mar.27</a:t>
            </a:r>
            <a:r>
              <a:rPr lang="en-US" sz="9600" b="0" baseline="30000" dirty="0">
                <a:solidFill>
                  <a:schemeClr val="tx1"/>
                </a:solidFill>
                <a:effectLst/>
              </a:rPr>
              <a:t>th</a:t>
            </a:r>
            <a:r>
              <a:rPr lang="en-US" sz="9600" b="0" dirty="0">
                <a:solidFill>
                  <a:schemeClr val="tx1"/>
                </a:solidFill>
                <a:effectLst/>
              </a:rPr>
              <a:t>, 2019</a:t>
            </a:r>
          </a:p>
          <a:p>
            <a:r>
              <a:rPr lang="en-US" sz="9600" b="0" dirty="0">
                <a:solidFill>
                  <a:schemeClr val="tx1"/>
                </a:solidFill>
                <a:effectLst/>
              </a:rPr>
              <a:t>Korea Elevator Safety Agency (KoELSA) is affiliated with MOIS and specializes in Elevator and Escalator Safety Management and responsible for approvals and certifications.</a:t>
            </a:r>
          </a:p>
          <a:p>
            <a:pPr marL="0" indent="0">
              <a:buNone/>
            </a:pPr>
            <a:endParaRPr lang="en-US" sz="3600" b="0" dirty="0">
              <a:solidFill>
                <a:schemeClr val="tx1"/>
              </a:solidFill>
              <a:effectLst/>
              <a:latin typeface="+mj-lt"/>
              <a:ea typeface="Calibri"/>
              <a:cs typeface="Times New Roman"/>
            </a:endParaRPr>
          </a:p>
          <a:p>
            <a:pPr>
              <a:buFont typeface="Arial" panose="020B0604020202020204" pitchFamily="34" charset="0"/>
              <a:buChar char="•"/>
            </a:pPr>
            <a:r>
              <a:rPr lang="en-US" sz="9600" b="0" dirty="0">
                <a:solidFill>
                  <a:schemeClr val="tx1"/>
                </a:solidFill>
                <a:effectLst/>
                <a:ea typeface="Calibri"/>
                <a:cs typeface="Times New Roman"/>
              </a:rPr>
              <a:t>The new Design Code of Practice which is based on EN81-20 &amp; 50 inclusive of some local  Korean requirements was launched from Mar.28</a:t>
            </a:r>
            <a:r>
              <a:rPr lang="en-US" sz="9600" b="0" baseline="30000" dirty="0">
                <a:solidFill>
                  <a:schemeClr val="tx1"/>
                </a:solidFill>
                <a:effectLst/>
                <a:ea typeface="Calibri"/>
                <a:cs typeface="Times New Roman"/>
              </a:rPr>
              <a:t>th</a:t>
            </a:r>
            <a:r>
              <a:rPr lang="en-US" sz="9600" b="0" dirty="0">
                <a:solidFill>
                  <a:schemeClr val="tx1"/>
                </a:solidFill>
                <a:effectLst/>
                <a:ea typeface="Calibri"/>
                <a:cs typeface="Times New Roman"/>
              </a:rPr>
              <a:t>, 2019</a:t>
            </a:r>
          </a:p>
          <a:p>
            <a:pPr marL="0" indent="0">
              <a:buNone/>
            </a:pPr>
            <a:endParaRPr lang="en-US" sz="4000" b="0" dirty="0">
              <a:solidFill>
                <a:schemeClr val="tx1"/>
              </a:solidFill>
              <a:effectLst/>
              <a:ea typeface="Calibri"/>
              <a:cs typeface="Times New Roman"/>
            </a:endParaRPr>
          </a:p>
          <a:p>
            <a:pPr>
              <a:buFont typeface="Arial" panose="020B0604020202020204" pitchFamily="34" charset="0"/>
              <a:buChar char="•"/>
            </a:pPr>
            <a:r>
              <a:rPr lang="en-US" altLang="ko-KR" sz="9600" b="0" dirty="0">
                <a:solidFill>
                  <a:schemeClr val="tx1"/>
                </a:solidFill>
                <a:effectLst/>
                <a:ea typeface="Calibri"/>
                <a:cs typeface="Times New Roman"/>
              </a:rPr>
              <a:t>Standards for PESSRAL(ISO 22201-1),PESSRAE(ISO 22201-2) under study with KoELSA</a:t>
            </a:r>
          </a:p>
          <a:p>
            <a:pPr marL="0" indent="0">
              <a:buNone/>
            </a:pPr>
            <a:endParaRPr lang="en-US" altLang="ko-KR" sz="2800" b="0" dirty="0">
              <a:solidFill>
                <a:schemeClr val="tx1"/>
              </a:solidFill>
              <a:effectLst/>
              <a:ea typeface="Calibri"/>
              <a:cs typeface="Times New Roman"/>
            </a:endParaRPr>
          </a:p>
          <a:p>
            <a:pPr>
              <a:buFont typeface="Arial" panose="020B0604020202020204" pitchFamily="34" charset="0"/>
              <a:buChar char="•"/>
            </a:pPr>
            <a:r>
              <a:rPr lang="en-US" altLang="ko-KR" sz="9600" b="0" dirty="0">
                <a:solidFill>
                  <a:schemeClr val="tx1"/>
                </a:solidFill>
                <a:effectLst/>
                <a:ea typeface="Calibri"/>
                <a:cs typeface="Times New Roman"/>
              </a:rPr>
              <a:t>Korea Standards  and Lift Industry are also working on drafts of IoT Technical  Standards</a:t>
            </a:r>
          </a:p>
          <a:p>
            <a:pPr>
              <a:buFont typeface="Arial" panose="020B0604020202020204" pitchFamily="34" charset="0"/>
              <a:buChar char="•"/>
            </a:pPr>
            <a:endParaRPr lang="en-US" altLang="ko-KR" sz="2000" b="0" dirty="0">
              <a:solidFill>
                <a:schemeClr val="tx1"/>
              </a:solidFill>
              <a:effectLst/>
              <a:ea typeface="Calibri"/>
              <a:cs typeface="Times New Roman"/>
            </a:endParaRPr>
          </a:p>
          <a:p>
            <a:pPr marL="0" indent="0">
              <a:buNone/>
            </a:pPr>
            <a:r>
              <a:rPr lang="en-US" altLang="ko-KR" sz="9600" b="0" dirty="0">
                <a:solidFill>
                  <a:schemeClr val="tx1"/>
                </a:solidFill>
                <a:effectLst/>
                <a:ea typeface="Calibri"/>
                <a:cs typeface="Times New Roman"/>
              </a:rPr>
              <a:t>        </a:t>
            </a:r>
            <a:r>
              <a:rPr lang="en-US" altLang="ko-KR" sz="9600" u="sng" dirty="0">
                <a:solidFill>
                  <a:schemeClr val="tx1"/>
                </a:solidFill>
                <a:effectLst/>
                <a:ea typeface="Calibri"/>
                <a:cs typeface="Times New Roman"/>
              </a:rPr>
              <a:t>Safety Norms for Existing Lifts</a:t>
            </a:r>
          </a:p>
          <a:p>
            <a:pPr>
              <a:buFont typeface="Arial" panose="020B0604020202020204" pitchFamily="34" charset="0"/>
              <a:buChar char="•"/>
            </a:pPr>
            <a:endParaRPr lang="en-US" altLang="ko-KR" sz="4000" b="0" dirty="0">
              <a:solidFill>
                <a:schemeClr val="tx1"/>
              </a:solidFill>
              <a:effectLst/>
              <a:latin typeface="+mj-lt"/>
              <a:ea typeface="Calibri"/>
              <a:cs typeface="Times New Roman"/>
            </a:endParaRPr>
          </a:p>
          <a:p>
            <a:pPr>
              <a:buFont typeface="Arial" panose="020B0604020202020204" pitchFamily="34" charset="0"/>
              <a:buChar char="•"/>
            </a:pPr>
            <a:r>
              <a:rPr lang="en-US" altLang="ko-KR" sz="9600" b="0" dirty="0">
                <a:solidFill>
                  <a:schemeClr val="tx1"/>
                </a:solidFill>
                <a:effectLst/>
              </a:rPr>
              <a:t>Lifts &gt;= 15 years old are subject to special safety inspections every 3 years.</a:t>
            </a:r>
          </a:p>
          <a:p>
            <a:pPr marL="0" indent="0">
              <a:buNone/>
            </a:pPr>
            <a:r>
              <a:rPr lang="en-US" altLang="ko-KR" sz="9600" b="0" dirty="0">
                <a:solidFill>
                  <a:schemeClr val="tx1"/>
                </a:solidFill>
                <a:effectLst/>
              </a:rPr>
              <a:t>     	- Inspect according to installation inspection standard.</a:t>
            </a:r>
          </a:p>
          <a:p>
            <a:pPr marL="0" indent="0">
              <a:buNone/>
            </a:pPr>
            <a:r>
              <a:rPr lang="en-US" altLang="ko-KR" sz="9600" b="0" dirty="0">
                <a:solidFill>
                  <a:schemeClr val="tx1"/>
                </a:solidFill>
                <a:effectLst/>
                <a:latin typeface="+mj-lt"/>
              </a:rPr>
              <a:t>     	- Using precision inspection equipment for controller deterioration, traction ability, </a:t>
            </a:r>
          </a:p>
          <a:p>
            <a:pPr marL="0" indent="0">
              <a:buNone/>
            </a:pPr>
            <a:r>
              <a:rPr lang="en-US" altLang="ko-KR" sz="9600" b="0" dirty="0">
                <a:solidFill>
                  <a:schemeClr val="tx1"/>
                </a:solidFill>
                <a:effectLst/>
                <a:latin typeface="+mj-lt"/>
              </a:rPr>
              <a:t>               machine insulation, brake force and deceleration, safety gear and door kinetic energy.</a:t>
            </a:r>
          </a:p>
          <a:p>
            <a:pPr marL="0" indent="0">
              <a:buNone/>
            </a:pPr>
            <a:endParaRPr lang="en-US" altLang="ko-KR" sz="3600" b="0" dirty="0">
              <a:solidFill>
                <a:schemeClr val="tx1"/>
              </a:solidFill>
              <a:effectLst/>
              <a:latin typeface="+mj-lt"/>
            </a:endParaRPr>
          </a:p>
          <a:p>
            <a:pPr defTabSz="536071">
              <a:lnSpc>
                <a:spcPts val="1999"/>
              </a:lnSpc>
              <a:buFont typeface="Arial" panose="020B0604020202020204" pitchFamily="34" charset="0"/>
              <a:buChar char="•"/>
              <a:defRPr/>
            </a:pPr>
            <a:r>
              <a:rPr lang="en-US" altLang="ko-KR" sz="9600" b="0" dirty="0">
                <a:solidFill>
                  <a:schemeClr val="tx1"/>
                </a:solidFill>
                <a:effectLst/>
                <a:latin typeface="+mj-lt"/>
              </a:rPr>
              <a:t>Lifts &gt;= 21 years old  must comply to the  new design code for prescribed safety items.</a:t>
            </a:r>
          </a:p>
          <a:p>
            <a:pPr marL="0" indent="0" defTabSz="536071">
              <a:lnSpc>
                <a:spcPts val="1999"/>
              </a:lnSpc>
              <a:buNone/>
              <a:defRPr/>
            </a:pPr>
            <a:r>
              <a:rPr lang="en-US" altLang="ko-KR" sz="9600" b="0" dirty="0">
                <a:solidFill>
                  <a:schemeClr val="tx1"/>
                </a:solidFill>
                <a:effectLst/>
                <a:latin typeface="+mj-lt"/>
              </a:rPr>
              <a:t>      	     - </a:t>
            </a:r>
            <a:r>
              <a:rPr lang="en-US" sz="9600" b="0" dirty="0">
                <a:solidFill>
                  <a:schemeClr val="tx1"/>
                </a:solidFill>
                <a:effectLst/>
                <a:latin typeface="+mj-lt"/>
              </a:rPr>
              <a:t>Automatic rescue operation, Double brake, UCMP, ACO, </a:t>
            </a:r>
            <a:r>
              <a:rPr lang="en-US" altLang="ko-KR" sz="9600" b="0" dirty="0">
                <a:solidFill>
                  <a:schemeClr val="tx1"/>
                </a:solidFill>
                <a:effectLst/>
                <a:latin typeface="+mj-lt"/>
              </a:rPr>
              <a:t>safety door holder, </a:t>
            </a:r>
          </a:p>
          <a:p>
            <a:pPr marL="0" indent="0" defTabSz="536071">
              <a:lnSpc>
                <a:spcPts val="1999"/>
              </a:lnSpc>
              <a:buNone/>
              <a:defRPr/>
            </a:pPr>
            <a:r>
              <a:rPr lang="en-US" altLang="ko-KR" sz="9600" b="0" dirty="0">
                <a:solidFill>
                  <a:schemeClr val="tx1"/>
                </a:solidFill>
                <a:effectLst/>
                <a:latin typeface="+mj-lt"/>
              </a:rPr>
              <a:t>               finger jam protection for landing and car doors, </a:t>
            </a:r>
            <a:r>
              <a:rPr lang="en-US" sz="9600" b="0" dirty="0">
                <a:solidFill>
                  <a:schemeClr val="tx1"/>
                </a:solidFill>
                <a:effectLst/>
                <a:latin typeface="+mj-lt"/>
              </a:rPr>
              <a:t>door emergency guide</a:t>
            </a:r>
            <a:endParaRPr lang="en-US" sz="3200" b="0" dirty="0">
              <a:solidFill>
                <a:schemeClr val="tx1"/>
              </a:solidFill>
              <a:effectLst/>
              <a:latin typeface="+mj-lt"/>
            </a:endParaRPr>
          </a:p>
          <a:p>
            <a:pPr>
              <a:buFont typeface="Arial" panose="020B0604020202020204" pitchFamily="34" charset="0"/>
              <a:buChar char="•"/>
            </a:pPr>
            <a:endParaRPr lang="en-AU" sz="3600" b="0" dirty="0">
              <a:solidFill>
                <a:schemeClr val="tx1"/>
              </a:solidFill>
              <a:effectLst/>
              <a:latin typeface="+mj-lt"/>
            </a:endParaRPr>
          </a:p>
          <a:p>
            <a:pPr marL="0" indent="0" eaLnBrk="1" hangingPunct="1">
              <a:spcBef>
                <a:spcPct val="0"/>
              </a:spcBef>
              <a:buNone/>
              <a:defRPr/>
            </a:pPr>
            <a:r>
              <a:rPr lang="en-US" sz="8000" b="0" kern="1200" dirty="0">
                <a:solidFill>
                  <a:schemeClr val="tx1"/>
                </a:solidFill>
                <a:effectLst/>
                <a:latin typeface="Arial" charset="0"/>
              </a:rPr>
              <a:t>15-09-2021                                   Graham Worthington                                                   10</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chemeClr val="tx1"/>
              </a:solidFill>
              <a:effectLst/>
              <a:latin typeface="Arial" charset="0"/>
            </a:endParaRPr>
          </a:p>
          <a:p>
            <a:pPr marL="0" indent="0" eaLnBrk="1" hangingPunct="1">
              <a:spcBef>
                <a:spcPct val="0"/>
              </a:spcBef>
              <a:buNone/>
              <a:defRPr/>
            </a:pPr>
            <a:endParaRPr lang="en-US" sz="9600" b="0" kern="1200" dirty="0">
              <a:solidFill>
                <a:schemeClr val="tx1"/>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solidFill>
                <a:schemeClr val="tx1"/>
              </a:solidFill>
            </a:endParaRPr>
          </a:p>
        </p:txBody>
      </p:sp>
    </p:spTree>
    <p:extLst>
      <p:ext uri="{BB962C8B-B14F-4D97-AF65-F5344CB8AC3E}">
        <p14:creationId xmlns:p14="http://schemas.microsoft.com/office/powerpoint/2010/main" val="2065602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2" end="3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67122"/>
            <a:ext cx="11704320" cy="1625600"/>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479447" y="1276400"/>
            <a:ext cx="11449272" cy="7920880"/>
          </a:xfrm>
        </p:spPr>
        <p:txBody>
          <a:bodyPr>
            <a:normAutofit fontScale="25000" lnSpcReduction="20000"/>
          </a:bodyPr>
          <a:lstStyle/>
          <a:p>
            <a:pPr marL="0" indent="0">
              <a:buNone/>
            </a:pPr>
            <a:r>
              <a:rPr lang="en-GB" sz="12800" u="sng" dirty="0" err="1">
                <a:solidFill>
                  <a:schemeClr val="tx1"/>
                </a:solidFill>
                <a:effectLst/>
                <a:latin typeface="+mj-lt"/>
              </a:rPr>
              <a:t>S.Korea</a:t>
            </a:r>
            <a:r>
              <a:rPr lang="en-GB" sz="12800" u="sng" dirty="0">
                <a:solidFill>
                  <a:schemeClr val="tx1"/>
                </a:solidFill>
                <a:effectLst/>
                <a:latin typeface="+mj-lt"/>
              </a:rPr>
              <a:t> continued…</a:t>
            </a:r>
          </a:p>
          <a:p>
            <a:pPr marL="0" indent="0">
              <a:buNone/>
            </a:pPr>
            <a:endParaRPr lang="en-GB" sz="4400" u="sng" dirty="0">
              <a:solidFill>
                <a:schemeClr val="tx1"/>
              </a:solidFill>
              <a:effectLst/>
              <a:latin typeface="+mj-lt"/>
            </a:endParaRPr>
          </a:p>
          <a:p>
            <a:pPr marL="0" indent="0">
              <a:buNone/>
            </a:pPr>
            <a:r>
              <a:rPr lang="en-AU" sz="9600" dirty="0">
                <a:solidFill>
                  <a:schemeClr val="tx1"/>
                </a:solidFill>
                <a:effectLst/>
                <a:latin typeface="+mj-lt"/>
              </a:rPr>
              <a:t>KOREA LIFT ASSOCIATION (</a:t>
            </a:r>
            <a:r>
              <a:rPr lang="en-AU" sz="9600" dirty="0" err="1">
                <a:solidFill>
                  <a:schemeClr val="tx1"/>
                </a:solidFill>
                <a:effectLst/>
                <a:latin typeface="+mj-lt"/>
              </a:rPr>
              <a:t>KoLA</a:t>
            </a:r>
            <a:r>
              <a:rPr lang="en-AU" sz="9600" dirty="0">
                <a:solidFill>
                  <a:schemeClr val="tx1"/>
                </a:solidFill>
                <a:effectLst/>
                <a:latin typeface="+mj-lt"/>
              </a:rPr>
              <a:t>)</a:t>
            </a:r>
            <a:endParaRPr lang="en-US" altLang="ko-KR" sz="9600" dirty="0">
              <a:solidFill>
                <a:schemeClr val="tx1"/>
              </a:solidFill>
              <a:effectLst/>
              <a:latin typeface="+mj-lt"/>
            </a:endParaRPr>
          </a:p>
          <a:p>
            <a:pPr marL="0" indent="0">
              <a:buNone/>
            </a:pPr>
            <a:endParaRPr lang="en-AU" sz="3600" b="0" dirty="0">
              <a:solidFill>
                <a:schemeClr val="tx1"/>
              </a:solidFill>
              <a:effectLst/>
              <a:latin typeface="+mj-lt"/>
            </a:endParaRPr>
          </a:p>
          <a:p>
            <a:pPr latinLnBrk="1"/>
            <a:r>
              <a:rPr lang="en-US" sz="9600" b="0" dirty="0">
                <a:solidFill>
                  <a:schemeClr val="tx1"/>
                </a:solidFill>
                <a:effectLst/>
                <a:ea typeface="Calibri" panose="020F0502020204030204" pitchFamily="34" charset="0"/>
              </a:rPr>
              <a:t>Registration of a corporation date is 2020, Nov. 23  (406 Member Companies (21/07)</a:t>
            </a:r>
          </a:p>
          <a:p>
            <a:pPr marL="0" indent="0" latinLnBrk="1">
              <a:buNone/>
            </a:pPr>
            <a:endParaRPr lang="en-US" sz="800" b="0" dirty="0">
              <a:solidFill>
                <a:schemeClr val="tx1"/>
              </a:solidFill>
              <a:effectLst/>
              <a:ea typeface="Calibri" panose="020F0502020204030204" pitchFamily="34" charset="0"/>
            </a:endParaRPr>
          </a:p>
          <a:p>
            <a:r>
              <a:rPr lang="en-US" sz="9600" b="0" dirty="0">
                <a:solidFill>
                  <a:schemeClr val="tx1"/>
                </a:solidFill>
                <a:effectLst/>
              </a:rPr>
              <a:t>Purpose of Establishment of </a:t>
            </a:r>
            <a:r>
              <a:rPr lang="en-US" sz="9600" b="0" dirty="0" err="1">
                <a:solidFill>
                  <a:schemeClr val="tx1"/>
                </a:solidFill>
                <a:effectLst/>
              </a:rPr>
              <a:t>KoALA</a:t>
            </a:r>
            <a:endParaRPr lang="en-US" sz="9600" b="0" dirty="0">
              <a:solidFill>
                <a:schemeClr val="tx1"/>
              </a:solidFill>
              <a:effectLst/>
            </a:endParaRPr>
          </a:p>
          <a:p>
            <a:pPr marL="0" indent="0">
              <a:buNone/>
            </a:pPr>
            <a:endParaRPr lang="en-US" sz="400" b="0" dirty="0">
              <a:solidFill>
                <a:schemeClr val="tx1"/>
              </a:solidFill>
              <a:effectLst/>
            </a:endParaRPr>
          </a:p>
          <a:p>
            <a:pPr lvl="1"/>
            <a:r>
              <a:rPr lang="en-US" sz="9000" b="0" dirty="0">
                <a:solidFill>
                  <a:schemeClr val="tx1"/>
                </a:solidFill>
                <a:effectLst/>
              </a:rPr>
              <a:t>Development of the Lift and Escalator Industry</a:t>
            </a:r>
          </a:p>
          <a:p>
            <a:pPr lvl="1"/>
            <a:r>
              <a:rPr lang="en-US" sz="9000" b="0" dirty="0">
                <a:solidFill>
                  <a:schemeClr val="tx1"/>
                </a:solidFill>
                <a:effectLst/>
              </a:rPr>
              <a:t>Cooperation Win-Win between Lift and Escalator business operators</a:t>
            </a:r>
          </a:p>
          <a:p>
            <a:pPr lvl="1"/>
            <a:r>
              <a:rPr lang="en-US" sz="9000" b="0" dirty="0">
                <a:solidFill>
                  <a:schemeClr val="tx1"/>
                </a:solidFill>
                <a:effectLst/>
              </a:rPr>
              <a:t>Promotion of safety awareness to the public</a:t>
            </a:r>
          </a:p>
          <a:p>
            <a:pPr marL="0" indent="0">
              <a:buNone/>
            </a:pPr>
            <a:endParaRPr lang="en-US" sz="3600" b="0" dirty="0">
              <a:solidFill>
                <a:schemeClr val="tx1"/>
              </a:solidFill>
              <a:effectLst/>
              <a:latin typeface="+mj-lt"/>
              <a:ea typeface="Calibri"/>
              <a:cs typeface="Times New Roman"/>
            </a:endParaRPr>
          </a:p>
          <a:p>
            <a:pPr>
              <a:buFont typeface="Arial" panose="020B0604020202020204" pitchFamily="34" charset="0"/>
              <a:buChar char="•"/>
            </a:pPr>
            <a:r>
              <a:rPr lang="en-US" sz="9600" b="0" dirty="0">
                <a:solidFill>
                  <a:schemeClr val="tx1"/>
                </a:solidFill>
                <a:effectLst/>
                <a:ea typeface="Calibri"/>
                <a:cs typeface="Times New Roman"/>
              </a:rPr>
              <a:t>Elevator Safety Management Act , Wholly Amended by Act 15526, March 27</a:t>
            </a:r>
            <a:r>
              <a:rPr lang="en-US" sz="9600" b="0" baseline="30000" dirty="0">
                <a:solidFill>
                  <a:schemeClr val="tx1"/>
                </a:solidFill>
                <a:effectLst/>
                <a:ea typeface="Calibri"/>
                <a:cs typeface="Times New Roman"/>
              </a:rPr>
              <a:t>th</a:t>
            </a:r>
            <a:r>
              <a:rPr lang="en-US" sz="9600" b="0" dirty="0">
                <a:solidFill>
                  <a:schemeClr val="tx1"/>
                </a:solidFill>
                <a:effectLst/>
                <a:ea typeface="Calibri"/>
                <a:cs typeface="Times New Roman"/>
              </a:rPr>
              <a:t> 2018.</a:t>
            </a:r>
          </a:p>
          <a:p>
            <a:pPr marL="0" indent="0">
              <a:buNone/>
            </a:pPr>
            <a:endParaRPr lang="en-US" sz="1600" b="0" dirty="0">
              <a:solidFill>
                <a:schemeClr val="tx1"/>
              </a:solidFill>
              <a:effectLst/>
              <a:ea typeface="Calibri"/>
              <a:cs typeface="Times New Roman"/>
            </a:endParaRPr>
          </a:p>
          <a:p>
            <a:pPr marL="568951" lvl="1" indent="0">
              <a:buNone/>
            </a:pPr>
            <a:r>
              <a:rPr lang="en-US" sz="9000" b="0" i="1" dirty="0">
                <a:solidFill>
                  <a:schemeClr val="tx1"/>
                </a:solidFill>
                <a:effectLst/>
                <a:ea typeface="Calibri"/>
                <a:cs typeface="Times New Roman"/>
              </a:rPr>
              <a:t>Article 68 (Establishment of an Association)  Elevator business operators may establish an    association of elevator business operators  </a:t>
            </a:r>
            <a:r>
              <a:rPr lang="en-US" sz="9600" b="0" i="1" dirty="0">
                <a:solidFill>
                  <a:schemeClr val="tx1"/>
                </a:solidFill>
                <a:effectLst/>
                <a:ea typeface="Calibri"/>
                <a:cs typeface="Times New Roman"/>
              </a:rPr>
              <a:t>(herein referred to as an “association”) for the sound development of the elevator safety industry  and the common interest of elevator business operators</a:t>
            </a:r>
            <a:endParaRPr lang="en-US" sz="9600" b="0" dirty="0">
              <a:solidFill>
                <a:schemeClr val="tx1"/>
              </a:solidFill>
              <a:effectLst/>
              <a:ea typeface="Calibri"/>
              <a:cs typeface="Times New Roman"/>
            </a:endParaRPr>
          </a:p>
          <a:p>
            <a:pPr marL="0" indent="0">
              <a:buNone/>
            </a:pPr>
            <a:endParaRPr lang="en-US" sz="400" b="0" dirty="0">
              <a:solidFill>
                <a:schemeClr val="tx1"/>
              </a:solidFill>
              <a:effectLst/>
              <a:ea typeface="Calibri"/>
              <a:cs typeface="Times New Roman"/>
            </a:endParaRPr>
          </a:p>
          <a:p>
            <a:pPr marL="0" indent="0">
              <a:buNone/>
            </a:pPr>
            <a:endParaRPr lang="en-US" altLang="ko-KR" sz="2800" b="0" dirty="0">
              <a:solidFill>
                <a:schemeClr val="tx1"/>
              </a:solidFill>
              <a:effectLst/>
              <a:ea typeface="Calibri"/>
              <a:cs typeface="Times New Roman"/>
            </a:endParaRPr>
          </a:p>
          <a:p>
            <a:pPr>
              <a:buFont typeface="Arial" panose="020B0604020202020204" pitchFamily="34" charset="0"/>
              <a:buChar char="•"/>
            </a:pPr>
            <a:r>
              <a:rPr lang="en-US" altLang="ko-KR" sz="9600" b="0" dirty="0">
                <a:solidFill>
                  <a:schemeClr val="tx1"/>
                </a:solidFill>
                <a:effectLst/>
                <a:ea typeface="Calibri"/>
                <a:cs typeface="Times New Roman"/>
              </a:rPr>
              <a:t>Major Activities</a:t>
            </a:r>
          </a:p>
          <a:p>
            <a:pPr lvl="1">
              <a:buFont typeface="Arial" panose="020B0604020202020204" pitchFamily="34" charset="0"/>
              <a:buChar char="•"/>
            </a:pPr>
            <a:r>
              <a:rPr lang="en-US" altLang="ko-KR" sz="9000" b="0" dirty="0">
                <a:solidFill>
                  <a:schemeClr val="tx1"/>
                </a:solidFill>
                <a:effectLst/>
                <a:ea typeface="Calibri"/>
                <a:cs typeface="Times New Roman"/>
              </a:rPr>
              <a:t>Safety Campaigns for the public</a:t>
            </a:r>
          </a:p>
          <a:p>
            <a:pPr lvl="1">
              <a:buFont typeface="Arial" panose="020B0604020202020204" pitchFamily="34" charset="0"/>
              <a:buChar char="•"/>
            </a:pPr>
            <a:r>
              <a:rPr lang="en-US" altLang="ko-KR" sz="9000" b="0" dirty="0">
                <a:solidFill>
                  <a:schemeClr val="tx1"/>
                </a:solidFill>
                <a:effectLst/>
                <a:ea typeface="Calibri"/>
                <a:cs typeface="Times New Roman"/>
              </a:rPr>
              <a:t>Policy and Legal improvement</a:t>
            </a:r>
          </a:p>
          <a:p>
            <a:pPr lvl="1">
              <a:buFont typeface="Arial" panose="020B0604020202020204" pitchFamily="34" charset="0"/>
              <a:buChar char="•"/>
            </a:pPr>
            <a:r>
              <a:rPr lang="en-US" altLang="ko-KR" sz="9000" b="0" dirty="0">
                <a:solidFill>
                  <a:schemeClr val="tx1"/>
                </a:solidFill>
                <a:effectLst/>
                <a:ea typeface="Calibri"/>
                <a:cs typeface="Times New Roman"/>
              </a:rPr>
              <a:t>Training and Education </a:t>
            </a:r>
          </a:p>
          <a:p>
            <a:pPr lvl="1">
              <a:buFont typeface="Arial" panose="020B0604020202020204" pitchFamily="34" charset="0"/>
              <a:buChar char="•"/>
            </a:pPr>
            <a:r>
              <a:rPr lang="en-US" altLang="ko-KR" sz="9000" b="0" dirty="0">
                <a:solidFill>
                  <a:schemeClr val="tx1"/>
                </a:solidFill>
                <a:effectLst/>
                <a:ea typeface="Calibri"/>
                <a:cs typeface="Times New Roman"/>
              </a:rPr>
              <a:t>Supporting Lift Expo’s and events in Korea</a:t>
            </a:r>
          </a:p>
          <a:p>
            <a:pPr lvl="1">
              <a:buFont typeface="Arial" panose="020B0604020202020204" pitchFamily="34" charset="0"/>
              <a:buChar char="•"/>
            </a:pPr>
            <a:r>
              <a:rPr lang="en-US" altLang="ko-KR" sz="9000" b="0" dirty="0">
                <a:solidFill>
                  <a:schemeClr val="tx1"/>
                </a:solidFill>
                <a:effectLst/>
                <a:ea typeface="Calibri"/>
                <a:cs typeface="Times New Roman"/>
              </a:rPr>
              <a:t>Industrial and Technical  exchanges</a:t>
            </a:r>
          </a:p>
          <a:p>
            <a:pPr lvl="1">
              <a:buFont typeface="Arial" panose="020B0604020202020204" pitchFamily="34" charset="0"/>
              <a:buChar char="•"/>
            </a:pPr>
            <a:r>
              <a:rPr lang="en-US" altLang="ko-KR" sz="9000" b="0" dirty="0">
                <a:solidFill>
                  <a:schemeClr val="tx1"/>
                </a:solidFill>
                <a:effectLst/>
                <a:ea typeface="Calibri"/>
                <a:cs typeface="Times New Roman"/>
              </a:rPr>
              <a:t>Online sales of Lift and Escalator parts for member companies</a:t>
            </a:r>
          </a:p>
          <a:p>
            <a:pPr>
              <a:buFont typeface="Arial" panose="020B0604020202020204" pitchFamily="34" charset="0"/>
              <a:buChar char="•"/>
            </a:pPr>
            <a:endParaRPr lang="en-US" altLang="ko-KR" sz="2000" b="0" dirty="0">
              <a:solidFill>
                <a:schemeClr val="tx1"/>
              </a:solidFill>
              <a:effectLst/>
              <a:ea typeface="Calibri"/>
              <a:cs typeface="Times New Roman"/>
            </a:endParaRPr>
          </a:p>
          <a:p>
            <a:pPr>
              <a:buFont typeface="Arial" panose="020B0604020202020204" pitchFamily="34" charset="0"/>
              <a:buChar char="•"/>
            </a:pPr>
            <a:endParaRPr lang="en-AU" sz="3600" b="0" dirty="0">
              <a:solidFill>
                <a:schemeClr val="tx1"/>
              </a:solidFill>
              <a:effectLst/>
              <a:latin typeface="+mj-lt"/>
            </a:endParaRPr>
          </a:p>
          <a:p>
            <a:pPr marL="0" indent="0" eaLnBrk="1" hangingPunct="1">
              <a:spcBef>
                <a:spcPct val="0"/>
              </a:spcBef>
              <a:buNone/>
              <a:defRPr/>
            </a:pPr>
            <a:r>
              <a:rPr lang="en-US" sz="8000" b="0" kern="1200" dirty="0">
                <a:solidFill>
                  <a:schemeClr val="tx1"/>
                </a:solidFill>
                <a:effectLst/>
                <a:latin typeface="Arial" charset="0"/>
              </a:rPr>
              <a:t>15-09-2021                                   Graham Worthington                                                   11</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chemeClr val="tx1"/>
              </a:solidFill>
              <a:effectLst/>
              <a:latin typeface="Arial" charset="0"/>
            </a:endParaRPr>
          </a:p>
          <a:p>
            <a:pPr marL="0" indent="0" eaLnBrk="1" hangingPunct="1">
              <a:spcBef>
                <a:spcPct val="0"/>
              </a:spcBef>
              <a:buNone/>
              <a:defRPr/>
            </a:pPr>
            <a:endParaRPr lang="en-US" sz="9600" b="0" kern="1200" dirty="0">
              <a:solidFill>
                <a:schemeClr val="tx1"/>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solidFill>
                <a:schemeClr val="tx1"/>
              </a:solidFill>
            </a:endParaRPr>
          </a:p>
        </p:txBody>
      </p:sp>
    </p:spTree>
    <p:extLst>
      <p:ext uri="{BB962C8B-B14F-4D97-AF65-F5344CB8AC3E}">
        <p14:creationId xmlns:p14="http://schemas.microsoft.com/office/powerpoint/2010/main" val="8285240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4" end="3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67122"/>
            <a:ext cx="11704320" cy="1625600"/>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485555" y="1492424"/>
            <a:ext cx="11036736" cy="6840760"/>
          </a:xfrm>
        </p:spPr>
        <p:txBody>
          <a:bodyPr>
            <a:normAutofit fontScale="25000" lnSpcReduction="20000"/>
          </a:bodyPr>
          <a:lstStyle/>
          <a:p>
            <a:pPr marL="0" indent="0">
              <a:buNone/>
            </a:pPr>
            <a:endParaRPr lang="en-AU" sz="3200" b="0" dirty="0">
              <a:solidFill>
                <a:schemeClr val="tx1"/>
              </a:solidFill>
              <a:effectLst/>
              <a:latin typeface="+mj-lt"/>
            </a:endParaRPr>
          </a:p>
          <a:p>
            <a:pPr marL="0" indent="0">
              <a:buNone/>
            </a:pPr>
            <a:r>
              <a:rPr lang="en-GB" sz="12800" u="sng" dirty="0">
                <a:solidFill>
                  <a:schemeClr val="tx1"/>
                </a:solidFill>
                <a:effectLst/>
              </a:rPr>
              <a:t>Macau</a:t>
            </a:r>
          </a:p>
          <a:p>
            <a:pPr marL="0" indent="0">
              <a:buNone/>
            </a:pPr>
            <a:endParaRPr lang="en-GB" sz="6400" u="sng" dirty="0">
              <a:solidFill>
                <a:schemeClr val="tx1"/>
              </a:solidFill>
              <a:effectLst/>
            </a:endParaRPr>
          </a:p>
          <a:p>
            <a:pPr marL="0" indent="0">
              <a:buNone/>
            </a:pPr>
            <a:r>
              <a:rPr lang="en-GB" sz="9600" dirty="0">
                <a:solidFill>
                  <a:schemeClr val="tx1"/>
                </a:solidFill>
                <a:effectLst/>
                <a:latin typeface="+mj-lt"/>
              </a:rPr>
              <a:t>Regulatory Body : </a:t>
            </a:r>
            <a:r>
              <a:rPr lang="en-AU" sz="9600" dirty="0">
                <a:solidFill>
                  <a:schemeClr val="tx1"/>
                </a:solidFill>
                <a:effectLst/>
                <a:latin typeface="+mj-lt"/>
              </a:rPr>
              <a:t>Land, Public Works and Transport Bureau (DSSOPT)</a:t>
            </a:r>
          </a:p>
          <a:p>
            <a:pPr marL="0" indent="0">
              <a:buNone/>
            </a:pPr>
            <a:endParaRPr lang="en-AU" sz="5600" b="0" dirty="0">
              <a:solidFill>
                <a:schemeClr val="tx1"/>
              </a:solidFill>
              <a:effectLst/>
              <a:latin typeface="+mj-lt"/>
            </a:endParaRPr>
          </a:p>
          <a:p>
            <a:r>
              <a:rPr lang="en-AU" sz="9600" b="0" dirty="0">
                <a:solidFill>
                  <a:schemeClr val="tx1"/>
                </a:solidFill>
                <a:effectLst/>
                <a:latin typeface="+mj-lt"/>
              </a:rPr>
              <a:t>Institute for Development and Quality (IDQ) has commenced work on the development of a National Code. Progress to date is  quite slow due to lack of resource and direction. PALEA is looking to support the IDQ with adoption of ISO 8100, no defined plan at this stage</a:t>
            </a:r>
          </a:p>
          <a:p>
            <a:r>
              <a:rPr lang="en-AU" sz="9600" b="0" dirty="0">
                <a:solidFill>
                  <a:schemeClr val="tx1"/>
                </a:solidFill>
                <a:effectLst/>
                <a:latin typeface="+mj-lt"/>
              </a:rPr>
              <a:t>Currently most International codes are accepted, with  ANSI historically the most popular  mainly due to U.S  Consultant influence and US funded Casino’s.</a:t>
            </a:r>
          </a:p>
          <a:p>
            <a:pPr marL="0" indent="0">
              <a:buNone/>
            </a:pPr>
            <a:endParaRPr lang="en-AU" sz="9600" b="0" dirty="0">
              <a:solidFill>
                <a:schemeClr val="tx1"/>
              </a:solidFill>
              <a:effectLst/>
              <a:latin typeface="+mj-lt"/>
            </a:endParaRPr>
          </a:p>
          <a:p>
            <a:pPr marL="0" indent="0">
              <a:buNone/>
            </a:pPr>
            <a:r>
              <a:rPr lang="en-GB" sz="12800" u="sng" dirty="0">
                <a:solidFill>
                  <a:schemeClr val="tx1"/>
                </a:solidFill>
                <a:effectLst/>
              </a:rPr>
              <a:t>Malaysia</a:t>
            </a:r>
          </a:p>
          <a:p>
            <a:pPr marL="0" indent="0">
              <a:buNone/>
            </a:pPr>
            <a:endParaRPr lang="en-GB" sz="9600" u="sng" dirty="0">
              <a:solidFill>
                <a:schemeClr val="tx1"/>
              </a:solidFill>
              <a:effectLst/>
              <a:latin typeface="+mj-lt"/>
            </a:endParaRPr>
          </a:p>
          <a:p>
            <a:pPr marL="0" indent="0">
              <a:buNone/>
            </a:pPr>
            <a:r>
              <a:rPr lang="en-GB" sz="9600" dirty="0">
                <a:solidFill>
                  <a:schemeClr val="tx1"/>
                </a:solidFill>
                <a:effectLst/>
                <a:latin typeface="+mj-lt"/>
              </a:rPr>
              <a:t>Regulatory Body :  Department of Safety and Health (DOSH)</a:t>
            </a:r>
          </a:p>
          <a:p>
            <a:pPr marL="0" indent="0">
              <a:buNone/>
            </a:pPr>
            <a:endParaRPr lang="en-AU" sz="4400" b="0" dirty="0">
              <a:solidFill>
                <a:schemeClr val="tx1"/>
              </a:solidFill>
              <a:effectLst/>
            </a:endParaRPr>
          </a:p>
          <a:p>
            <a:r>
              <a:rPr lang="en-GB" sz="9600" b="0" dirty="0">
                <a:solidFill>
                  <a:schemeClr val="tx1"/>
                </a:solidFill>
                <a:effectLst/>
              </a:rPr>
              <a:t>EN81-20 &amp; EN81-50 ( MS EN81-20 &amp; 50) has been approved by the Ministry and both Standards are available from DSM. </a:t>
            </a:r>
          </a:p>
          <a:p>
            <a:pPr marL="0" indent="0">
              <a:buNone/>
            </a:pPr>
            <a:endParaRPr lang="en-GB" sz="4000" b="0" dirty="0">
              <a:solidFill>
                <a:schemeClr val="tx1"/>
              </a:solidFill>
              <a:effectLst/>
            </a:endParaRPr>
          </a:p>
          <a:p>
            <a:r>
              <a:rPr lang="en-GB" sz="9600" b="0" dirty="0">
                <a:solidFill>
                  <a:schemeClr val="tx1"/>
                </a:solidFill>
                <a:effectLst/>
              </a:rPr>
              <a:t>Full implementation not expected for 2 years as Inspection bodies and industry members prepare all the required changes which also affect Building and Fire codes</a:t>
            </a:r>
          </a:p>
          <a:p>
            <a:pPr marL="0" indent="0">
              <a:buNone/>
            </a:pPr>
            <a:endParaRPr lang="en-GB" sz="4000" b="0" dirty="0">
              <a:solidFill>
                <a:schemeClr val="tx1"/>
              </a:solidFill>
              <a:effectLst/>
              <a:ea typeface="Calibri"/>
              <a:cs typeface="Times New Roman"/>
            </a:endParaRPr>
          </a:p>
          <a:p>
            <a:r>
              <a:rPr lang="en-GB" sz="9600" b="0" dirty="0">
                <a:solidFill>
                  <a:schemeClr val="tx1"/>
                </a:solidFill>
                <a:effectLst/>
                <a:ea typeface="Calibri"/>
                <a:cs typeface="Times New Roman"/>
              </a:rPr>
              <a:t>Fire regulations are Law in Malaysia therefore difficult short term to take up EN81-58</a:t>
            </a:r>
            <a:endParaRPr lang="en-US" sz="11200" b="0" kern="1200" dirty="0">
              <a:solidFill>
                <a:srgbClr val="000000"/>
              </a:solidFill>
              <a:effectLst/>
              <a:latin typeface="Arial" charset="0"/>
            </a:endParaRPr>
          </a:p>
          <a:p>
            <a:pPr marL="0" indent="0" eaLnBrk="1" hangingPunct="1">
              <a:spcBef>
                <a:spcPct val="0"/>
              </a:spcBef>
              <a:buNone/>
              <a:defRPr/>
            </a:pPr>
            <a:endParaRPr lang="en-US" sz="16000" b="0" kern="1200" dirty="0">
              <a:solidFill>
                <a:srgbClr val="000000"/>
              </a:solidFill>
              <a:effectLst/>
              <a:latin typeface="Arial" charset="0"/>
            </a:endParaRPr>
          </a:p>
          <a:p>
            <a:pPr marL="0" indent="0" eaLnBrk="1" hangingPunct="1">
              <a:spcBef>
                <a:spcPct val="0"/>
              </a:spcBef>
              <a:buNone/>
              <a:defRPr/>
            </a:pPr>
            <a:r>
              <a:rPr lang="en-US" sz="8000" b="0" kern="1200" dirty="0">
                <a:solidFill>
                  <a:srgbClr val="000000"/>
                </a:solidFill>
                <a:effectLst/>
                <a:latin typeface="Arial" charset="0"/>
              </a:rPr>
              <a:t>15-09-2021                                    Graham Worthington                                                  12</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2587688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6" end="2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211" y="196280"/>
            <a:ext cx="11704320" cy="1625600"/>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485555" y="1420416"/>
            <a:ext cx="11036736" cy="7200800"/>
          </a:xfrm>
        </p:spPr>
        <p:txBody>
          <a:bodyPr>
            <a:normAutofit fontScale="25000" lnSpcReduction="20000"/>
          </a:bodyPr>
          <a:lstStyle/>
          <a:p>
            <a:pPr marL="0" indent="0">
              <a:buNone/>
            </a:pPr>
            <a:endParaRPr lang="en-AU" sz="3200" b="0" dirty="0">
              <a:solidFill>
                <a:schemeClr val="tx1"/>
              </a:solidFill>
              <a:effectLst/>
              <a:latin typeface="+mj-lt"/>
            </a:endParaRPr>
          </a:p>
          <a:p>
            <a:pPr marL="0" indent="0">
              <a:buNone/>
            </a:pPr>
            <a:endParaRPr lang="en-AU" sz="3200" b="0" dirty="0">
              <a:solidFill>
                <a:schemeClr val="tx1"/>
              </a:solidFill>
              <a:effectLst/>
              <a:latin typeface="+mj-lt"/>
            </a:endParaRPr>
          </a:p>
          <a:p>
            <a:pPr marL="0" indent="0">
              <a:buNone/>
            </a:pPr>
            <a:r>
              <a:rPr lang="en-GB" sz="11200" u="sng" dirty="0">
                <a:solidFill>
                  <a:schemeClr val="tx1"/>
                </a:solidFill>
                <a:effectLst/>
              </a:rPr>
              <a:t>Philippines</a:t>
            </a:r>
          </a:p>
          <a:p>
            <a:pPr marL="0" indent="0">
              <a:buNone/>
            </a:pPr>
            <a:endParaRPr lang="en-GB" sz="4000" u="sng" dirty="0">
              <a:solidFill>
                <a:schemeClr val="tx1"/>
              </a:solidFill>
              <a:effectLst/>
            </a:endParaRPr>
          </a:p>
          <a:p>
            <a:pPr marL="0" indent="0">
              <a:buNone/>
            </a:pPr>
            <a:r>
              <a:rPr lang="en-GB" sz="9600" dirty="0">
                <a:solidFill>
                  <a:schemeClr val="tx1"/>
                </a:solidFill>
                <a:effectLst/>
              </a:rPr>
              <a:t>Regulatory Body : </a:t>
            </a:r>
            <a:r>
              <a:rPr lang="en-AU" sz="9600" dirty="0">
                <a:solidFill>
                  <a:schemeClr val="tx1"/>
                </a:solidFill>
                <a:effectLst/>
                <a:latin typeface="+mj-lt"/>
              </a:rPr>
              <a:t>Philippines Department of Public Works and Highways (DPWH) </a:t>
            </a:r>
          </a:p>
          <a:p>
            <a:pPr marL="0" indent="0">
              <a:buNone/>
            </a:pPr>
            <a:r>
              <a:rPr lang="en-AU" sz="9600" dirty="0">
                <a:solidFill>
                  <a:schemeClr val="tx1"/>
                </a:solidFill>
                <a:effectLst/>
                <a:latin typeface="+mj-lt"/>
              </a:rPr>
              <a:t>		      National Building Code of the Philippines (NBC)</a:t>
            </a:r>
          </a:p>
          <a:p>
            <a:pPr marL="0" indent="0">
              <a:buNone/>
            </a:pPr>
            <a:endParaRPr lang="en-AU" sz="4000" b="0" dirty="0">
              <a:solidFill>
                <a:schemeClr val="tx1"/>
              </a:solidFill>
              <a:effectLst/>
              <a:latin typeface="+mj-lt"/>
            </a:endParaRPr>
          </a:p>
          <a:p>
            <a:r>
              <a:rPr lang="en-US" sz="9600" b="0" dirty="0">
                <a:solidFill>
                  <a:schemeClr val="tx1"/>
                </a:solidFill>
                <a:effectLst/>
                <a:ea typeface="Calibri"/>
                <a:cs typeface="Times New Roman"/>
              </a:rPr>
              <a:t>Published under the NBC, PSME and ASME are suggested as National Standards though  in reality most International codes and standards are accepted in the Philippines</a:t>
            </a:r>
          </a:p>
          <a:p>
            <a:pPr marL="0" indent="0">
              <a:buNone/>
            </a:pPr>
            <a:r>
              <a:rPr lang="en-US" sz="6400" b="0" dirty="0">
                <a:solidFill>
                  <a:schemeClr val="tx1"/>
                </a:solidFill>
                <a:effectLst/>
                <a:ea typeface="Calibri"/>
                <a:cs typeface="Times New Roman"/>
              </a:rPr>
              <a:t> </a:t>
            </a:r>
          </a:p>
          <a:p>
            <a:r>
              <a:rPr lang="en-GB" sz="9600" b="0" dirty="0">
                <a:solidFill>
                  <a:schemeClr val="tx1"/>
                </a:solidFill>
                <a:effectLst/>
              </a:rPr>
              <a:t>Some interest amongst the Stakeholders for the introduction of EN 81 -20 &amp; 50 and the EN code suites. There has also been some  informal  discussions on the benefits of  forming an Elevator Association to help support the lift industry.</a:t>
            </a:r>
          </a:p>
          <a:p>
            <a:endParaRPr lang="en-GB" sz="4800" b="0" dirty="0">
              <a:solidFill>
                <a:schemeClr val="tx1"/>
              </a:solidFill>
              <a:effectLst/>
            </a:endParaRPr>
          </a:p>
          <a:p>
            <a:pPr marL="0" indent="0">
              <a:buNone/>
            </a:pPr>
            <a:r>
              <a:rPr lang="en-GB" sz="11200" u="sng" dirty="0">
                <a:solidFill>
                  <a:schemeClr val="tx1"/>
                </a:solidFill>
                <a:effectLst/>
              </a:rPr>
              <a:t>Thailand</a:t>
            </a:r>
          </a:p>
          <a:p>
            <a:pPr marL="0" indent="0">
              <a:buNone/>
            </a:pPr>
            <a:endParaRPr lang="en-GB" sz="6400" u="sng" dirty="0">
              <a:solidFill>
                <a:schemeClr val="tx1"/>
              </a:solidFill>
              <a:effectLst/>
            </a:endParaRPr>
          </a:p>
          <a:p>
            <a:pPr marL="0" indent="0">
              <a:buNone/>
            </a:pPr>
            <a:r>
              <a:rPr lang="en-GB" sz="9600" dirty="0">
                <a:solidFill>
                  <a:schemeClr val="tx1"/>
                </a:solidFill>
                <a:effectLst/>
              </a:rPr>
              <a:t>Regulatory Body : </a:t>
            </a:r>
            <a:r>
              <a:rPr lang="en-AU" sz="9600" dirty="0">
                <a:solidFill>
                  <a:schemeClr val="tx1"/>
                </a:solidFill>
                <a:effectLst/>
              </a:rPr>
              <a:t>Department of Public Works and Town &amp; Country Planning (DPT)</a:t>
            </a:r>
          </a:p>
          <a:p>
            <a:pPr marL="0" indent="0">
              <a:buNone/>
            </a:pPr>
            <a:endParaRPr lang="en-AU" sz="4200" b="0" dirty="0">
              <a:solidFill>
                <a:schemeClr val="tx1"/>
              </a:solidFill>
              <a:effectLst/>
            </a:endParaRPr>
          </a:p>
          <a:p>
            <a:pPr eaLnBrk="1" fontAlgn="auto" hangingPunct="1">
              <a:spcBef>
                <a:spcPts val="0"/>
              </a:spcBef>
              <a:spcAft>
                <a:spcPts val="0"/>
              </a:spcAft>
              <a:buFont typeface="Arial" panose="020B0604020202020204" pitchFamily="34" charset="0"/>
              <a:buChar char="•"/>
            </a:pPr>
            <a:r>
              <a:rPr lang="en-AU" sz="9600" b="0" dirty="0">
                <a:solidFill>
                  <a:prstClr val="black"/>
                </a:solidFill>
                <a:effectLst/>
                <a:cs typeface="Times New Roman" pitchFamily="18" charset="0"/>
              </a:rPr>
              <a:t>Thailand does not have its own National  lift and escalator codes, uses most International Codes including EN81-20 / 50.</a:t>
            </a:r>
          </a:p>
          <a:p>
            <a:pPr marL="0" indent="0" eaLnBrk="1" fontAlgn="auto" hangingPunct="1">
              <a:spcBef>
                <a:spcPts val="0"/>
              </a:spcBef>
              <a:spcAft>
                <a:spcPts val="0"/>
              </a:spcAft>
              <a:buNone/>
            </a:pPr>
            <a:endParaRPr lang="en-AU" sz="4000" b="0" dirty="0">
              <a:solidFill>
                <a:prstClr val="black"/>
              </a:solidFill>
              <a:effectLst/>
              <a:cs typeface="Times New Roman" pitchFamily="18" charset="0"/>
            </a:endParaRPr>
          </a:p>
          <a:p>
            <a:pPr eaLnBrk="1" fontAlgn="auto" hangingPunct="1">
              <a:spcBef>
                <a:spcPts val="0"/>
              </a:spcBef>
              <a:spcAft>
                <a:spcPts val="0"/>
              </a:spcAft>
              <a:buFont typeface="Arial" panose="020B0604020202020204" pitchFamily="34" charset="0"/>
              <a:buChar char="•"/>
            </a:pPr>
            <a:r>
              <a:rPr lang="en-US" sz="9600" b="0" dirty="0">
                <a:solidFill>
                  <a:schemeClr val="tx1"/>
                </a:solidFill>
                <a:effectLst/>
              </a:rPr>
              <a:t>The Engineering Institute Association of Thailand (EIAT) is currently working on the development of National codes.</a:t>
            </a:r>
          </a:p>
          <a:p>
            <a:pPr eaLnBrk="1" fontAlgn="auto" hangingPunct="1">
              <a:spcBef>
                <a:spcPts val="0"/>
              </a:spcBef>
              <a:spcAft>
                <a:spcPts val="0"/>
              </a:spcAft>
              <a:buFont typeface="Arial" panose="020B0604020202020204" pitchFamily="34" charset="0"/>
              <a:buChar char="•"/>
            </a:pPr>
            <a:endParaRPr lang="en-AU" sz="4400" b="0" dirty="0">
              <a:solidFill>
                <a:schemeClr val="tx1"/>
              </a:solidFill>
              <a:effectLst/>
              <a:cs typeface="Times New Roman" pitchFamily="18" charset="0"/>
            </a:endParaRPr>
          </a:p>
          <a:p>
            <a:pPr eaLnBrk="1" fontAlgn="auto" hangingPunct="1">
              <a:spcBef>
                <a:spcPts val="0"/>
              </a:spcBef>
              <a:spcAft>
                <a:spcPts val="0"/>
              </a:spcAft>
              <a:buFont typeface="Arial" panose="020B0604020202020204" pitchFamily="34" charset="0"/>
              <a:buChar char="•"/>
            </a:pPr>
            <a:r>
              <a:rPr lang="en-AU" sz="9600" b="0" dirty="0">
                <a:solidFill>
                  <a:prstClr val="black"/>
                </a:solidFill>
                <a:effectLst/>
                <a:cs typeface="Times New Roman" pitchFamily="18" charset="0"/>
              </a:rPr>
              <a:t>Former PALEA meetings in Bangkok with Regulators and Industry members did show a lot of interest in  EN81-20 / 50  (ISO 8100), which PALEA will support</a:t>
            </a:r>
            <a:endParaRPr lang="en-AU" sz="9600" b="0" dirty="0">
              <a:solidFill>
                <a:schemeClr val="tx1"/>
              </a:solidFill>
              <a:effectLst/>
            </a:endParaRPr>
          </a:p>
          <a:p>
            <a:endParaRPr lang="en-GB" sz="2800" b="0" dirty="0">
              <a:solidFill>
                <a:schemeClr val="tx1"/>
              </a:solidFill>
              <a:effectLst/>
            </a:endParaRPr>
          </a:p>
          <a:p>
            <a:pPr marL="0" indent="0">
              <a:buNone/>
            </a:pPr>
            <a:endParaRPr lang="en-US" sz="3200" b="0" dirty="0">
              <a:solidFill>
                <a:schemeClr val="tx1"/>
              </a:solidFill>
              <a:effectLst/>
              <a:latin typeface="+mj-lt"/>
              <a:ea typeface="Calibri"/>
              <a:cs typeface="Times New Roman"/>
            </a:endParaRPr>
          </a:p>
          <a:p>
            <a:pPr marL="0" indent="0">
              <a:buNone/>
            </a:pPr>
            <a:r>
              <a:rPr lang="en-US" sz="8000" b="0" kern="1200" dirty="0">
                <a:solidFill>
                  <a:srgbClr val="000000"/>
                </a:solidFill>
                <a:effectLst/>
                <a:latin typeface="Arial" charset="0"/>
              </a:rPr>
              <a:t>15-09-2021                                   Graham Worthington                                                   13</a:t>
            </a:r>
          </a:p>
          <a:p>
            <a:pPr marL="0" indent="0">
              <a:buNone/>
            </a:pPr>
            <a:r>
              <a:rPr lang="en-AU" sz="14400" b="0" dirty="0">
                <a:solidFill>
                  <a:schemeClr val="tx1"/>
                </a:solidFill>
                <a:effectLst/>
                <a:latin typeface="+mj-lt"/>
              </a:rPr>
              <a:t> </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80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32870328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1" end="3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211" y="196281"/>
            <a:ext cx="11704320" cy="1069349"/>
          </a:xfrm>
        </p:spPr>
        <p:txBody>
          <a:bodyPr/>
          <a:lstStyle/>
          <a:p>
            <a:pPr algn="l"/>
            <a:r>
              <a:rPr lang="en-AU" sz="4800" dirty="0">
                <a:solidFill>
                  <a:schemeClr val="tx1"/>
                </a:solidFill>
                <a:effectLst/>
              </a:rPr>
              <a:t>Codes , Standards and Safety Asia Pacific</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054507" y="4876801"/>
            <a:ext cx="2330202" cy="32295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3341539" y="1420416"/>
            <a:ext cx="11665296" cy="7416824"/>
          </a:xfrm>
        </p:spPr>
        <p:txBody>
          <a:bodyPr>
            <a:normAutofit fontScale="25000" lnSpcReduction="20000"/>
          </a:bodyPr>
          <a:lstStyle/>
          <a:p>
            <a:pPr marL="0" indent="0">
              <a:buNone/>
            </a:pPr>
            <a:r>
              <a:rPr lang="en-GB" sz="12800" u="sng" dirty="0">
                <a:solidFill>
                  <a:schemeClr val="tx1"/>
                </a:solidFill>
                <a:effectLst/>
              </a:rPr>
              <a:t>Singapore</a:t>
            </a:r>
          </a:p>
          <a:p>
            <a:pPr marL="0" indent="0">
              <a:buNone/>
            </a:pPr>
            <a:endParaRPr lang="en-GB" sz="5600" u="sng" dirty="0">
              <a:solidFill>
                <a:schemeClr val="tx1"/>
              </a:solidFill>
              <a:effectLst/>
            </a:endParaRPr>
          </a:p>
          <a:p>
            <a:pPr marL="0" indent="0">
              <a:buNone/>
            </a:pPr>
            <a:r>
              <a:rPr lang="en-GB" sz="9600" dirty="0">
                <a:solidFill>
                  <a:schemeClr val="tx1"/>
                </a:solidFill>
                <a:effectLst/>
                <a:latin typeface="+mj-lt"/>
              </a:rPr>
              <a:t>Regulatory Body : </a:t>
            </a:r>
            <a:r>
              <a:rPr lang="en-AU" sz="9600" dirty="0">
                <a:solidFill>
                  <a:schemeClr val="tx1"/>
                </a:solidFill>
                <a:effectLst/>
                <a:latin typeface="+mj-lt"/>
              </a:rPr>
              <a:t>International Enterprise Singapore (IE Singapore)</a:t>
            </a:r>
          </a:p>
          <a:p>
            <a:pPr marL="0" indent="0">
              <a:buNone/>
            </a:pPr>
            <a:endParaRPr lang="en-AU" sz="4800" b="0" dirty="0">
              <a:solidFill>
                <a:schemeClr val="tx1"/>
              </a:solidFill>
              <a:effectLst/>
              <a:latin typeface="+mj-lt"/>
            </a:endParaRPr>
          </a:p>
          <a:p>
            <a:r>
              <a:rPr lang="en-AU" sz="9600" b="0" dirty="0">
                <a:solidFill>
                  <a:schemeClr val="tx1"/>
                </a:solidFill>
                <a:effectLst/>
              </a:rPr>
              <a:t>SS550:2020 has bee published and released with an effective date of July 1</a:t>
            </a:r>
            <a:r>
              <a:rPr lang="en-AU" sz="9600" b="0" baseline="30000" dirty="0">
                <a:solidFill>
                  <a:schemeClr val="tx1"/>
                </a:solidFill>
                <a:effectLst/>
              </a:rPr>
              <a:t>st</a:t>
            </a:r>
            <a:r>
              <a:rPr lang="en-AU" sz="9600" b="0" dirty="0">
                <a:solidFill>
                  <a:schemeClr val="tx1"/>
                </a:solidFill>
                <a:effectLst/>
              </a:rPr>
              <a:t> 2021. This revision further harmonises with EN81-20 </a:t>
            </a:r>
            <a:r>
              <a:rPr lang="en-US" sz="9600" b="0" dirty="0">
                <a:solidFill>
                  <a:schemeClr val="tx1"/>
                </a:solidFill>
                <a:effectLst/>
              </a:rPr>
              <a:t>/ 50</a:t>
            </a:r>
            <a:r>
              <a:rPr lang="en-GB" sz="9600" b="0" dirty="0">
                <a:solidFill>
                  <a:schemeClr val="tx1"/>
                </a:solidFill>
                <a:effectLst/>
              </a:rPr>
              <a:t> (ISO 8100 – 1&amp;2)</a:t>
            </a:r>
            <a:r>
              <a:rPr lang="en-US" sz="9600" b="0" dirty="0">
                <a:solidFill>
                  <a:schemeClr val="tx1"/>
                </a:solidFill>
                <a:effectLst/>
              </a:rPr>
              <a:t>.  </a:t>
            </a:r>
          </a:p>
          <a:p>
            <a:pPr marL="0" indent="0">
              <a:buNone/>
            </a:pPr>
            <a:endParaRPr lang="en-US" sz="3600" b="0" dirty="0">
              <a:solidFill>
                <a:schemeClr val="tx1"/>
              </a:solidFill>
              <a:effectLst/>
            </a:endParaRPr>
          </a:p>
          <a:p>
            <a:pPr marL="0" indent="0">
              <a:buNone/>
            </a:pPr>
            <a:endParaRPr lang="en-US" sz="4400" b="0" dirty="0">
              <a:solidFill>
                <a:schemeClr val="tx1"/>
              </a:solidFill>
              <a:effectLst/>
            </a:endParaRPr>
          </a:p>
          <a:p>
            <a:r>
              <a:rPr lang="en-US" sz="9600" b="0" dirty="0">
                <a:solidFill>
                  <a:schemeClr val="tx1"/>
                </a:solidFill>
                <a:effectLst/>
              </a:rPr>
              <a:t>Escalator Code  SS 626 : 2017  is a translation of EN 115-1:2008 + A1:2010 , inclusive of some local requirements.                    </a:t>
            </a:r>
          </a:p>
          <a:p>
            <a:endParaRPr lang="en-US" sz="4000" b="0" dirty="0">
              <a:solidFill>
                <a:schemeClr val="tx1"/>
              </a:solidFill>
              <a:effectLst/>
              <a:latin typeface="+mj-lt"/>
              <a:ea typeface="Calibri"/>
              <a:cs typeface="Times New Roman"/>
            </a:endParaRPr>
          </a:p>
          <a:p>
            <a:pPr>
              <a:spcAft>
                <a:spcPts val="0"/>
              </a:spcAft>
            </a:pPr>
            <a:r>
              <a:rPr lang="en-US" sz="9600" b="0" dirty="0">
                <a:solidFill>
                  <a:schemeClr val="tx1"/>
                </a:solidFill>
                <a:effectLst/>
                <a:latin typeface="+mj-lt"/>
                <a:ea typeface="Calibri"/>
                <a:cs typeface="Times New Roman"/>
              </a:rPr>
              <a:t>Work Safety and Health Council have issued “Working Safely</a:t>
            </a:r>
          </a:p>
          <a:p>
            <a:pPr marL="0" indent="0">
              <a:spcAft>
                <a:spcPts val="0"/>
              </a:spcAft>
              <a:buNone/>
            </a:pPr>
            <a:r>
              <a:rPr lang="en-US" sz="9600" b="0" dirty="0">
                <a:solidFill>
                  <a:schemeClr val="tx1"/>
                </a:solidFill>
                <a:effectLst/>
                <a:latin typeface="+mj-lt"/>
                <a:ea typeface="Calibri"/>
                <a:cs typeface="Times New Roman"/>
              </a:rPr>
              <a:t>       During Maintenance of Electric Passenger and Goods Lifts”</a:t>
            </a:r>
          </a:p>
          <a:p>
            <a:pPr marL="0" indent="0">
              <a:spcAft>
                <a:spcPts val="0"/>
              </a:spcAft>
              <a:buNone/>
            </a:pPr>
            <a:r>
              <a:rPr lang="en-US" sz="9600" b="0" dirty="0">
                <a:solidFill>
                  <a:schemeClr val="tx1"/>
                </a:solidFill>
                <a:effectLst/>
                <a:latin typeface="+mj-lt"/>
                <a:ea typeface="Calibri"/>
                <a:cs typeface="Times New Roman"/>
              </a:rPr>
              <a:t>       This was in collaboration with the Ministry of Manpower</a:t>
            </a:r>
          </a:p>
          <a:p>
            <a:pPr marL="0" indent="0">
              <a:spcAft>
                <a:spcPts val="0"/>
              </a:spcAft>
              <a:buNone/>
            </a:pPr>
            <a:endParaRPr lang="en-US" sz="8000" b="0" dirty="0">
              <a:solidFill>
                <a:schemeClr val="tx1"/>
              </a:solidFill>
              <a:effectLst/>
              <a:latin typeface="+mj-lt"/>
              <a:ea typeface="Calibri"/>
              <a:cs typeface="Times New Roman"/>
            </a:endParaRPr>
          </a:p>
          <a:p>
            <a:pPr>
              <a:spcAft>
                <a:spcPts val="0"/>
              </a:spcAft>
            </a:pPr>
            <a:r>
              <a:rPr lang="en-US" sz="9600" b="0" dirty="0">
                <a:solidFill>
                  <a:schemeClr val="tx1"/>
                </a:solidFill>
                <a:effectLst/>
                <a:ea typeface="Calibri"/>
                <a:cs typeface="Times New Roman"/>
              </a:rPr>
              <a:t>The BCA issued  “CODE ON ACCESIBILITY” in the Built Environment </a:t>
            </a:r>
          </a:p>
          <a:p>
            <a:pPr marL="0" indent="0">
              <a:spcAft>
                <a:spcPts val="0"/>
              </a:spcAft>
              <a:buNone/>
            </a:pPr>
            <a:r>
              <a:rPr lang="en-US" sz="9600" b="0" dirty="0">
                <a:solidFill>
                  <a:schemeClr val="tx1"/>
                </a:solidFill>
                <a:effectLst/>
                <a:ea typeface="Calibri"/>
                <a:cs typeface="Times New Roman"/>
              </a:rPr>
              <a:t>       a 263 page document which covers every imaginable  condition in the </a:t>
            </a:r>
          </a:p>
          <a:p>
            <a:pPr marL="0" indent="0">
              <a:spcAft>
                <a:spcPts val="0"/>
              </a:spcAft>
              <a:buNone/>
            </a:pPr>
            <a:r>
              <a:rPr lang="en-US" sz="9600" b="0" dirty="0">
                <a:solidFill>
                  <a:schemeClr val="tx1"/>
                </a:solidFill>
                <a:effectLst/>
                <a:ea typeface="Calibri"/>
                <a:cs typeface="Times New Roman"/>
              </a:rPr>
              <a:t>       Built Environment, and  also has a section specifically for Lifts</a:t>
            </a:r>
          </a:p>
          <a:p>
            <a:pPr marL="0" indent="0">
              <a:spcAft>
                <a:spcPts val="0"/>
              </a:spcAft>
              <a:buNone/>
            </a:pPr>
            <a:endParaRPr lang="en-US" sz="7200" b="0" dirty="0">
              <a:solidFill>
                <a:schemeClr val="tx1"/>
              </a:solidFill>
              <a:effectLst/>
              <a:ea typeface="Calibri"/>
              <a:cs typeface="Times New Roman"/>
            </a:endParaRPr>
          </a:p>
          <a:p>
            <a:pPr algn="just">
              <a:lnSpc>
                <a:spcPct val="107000"/>
              </a:lnSpc>
              <a:spcAft>
                <a:spcPts val="800"/>
              </a:spcAft>
            </a:pPr>
            <a:r>
              <a:rPr lang="en-US" sz="9600" b="0" dirty="0">
                <a:solidFill>
                  <a:schemeClr val="tx1"/>
                </a:solidFill>
                <a:effectLst/>
                <a:ea typeface="Calibri"/>
                <a:cs typeface="Times New Roman"/>
              </a:rPr>
              <a:t>The BCA  have  drafted a  Code of practice for the installation </a:t>
            </a:r>
            <a:r>
              <a:rPr lang="en-SG" sz="9600" b="0" dirty="0">
                <a:solidFill>
                  <a:schemeClr val="tx1"/>
                </a:solidFill>
                <a:effectLst/>
                <a:ea typeface="Calibri" panose="020F0502020204030204" pitchFamily="34" charset="0"/>
                <a:cs typeface="Arial" panose="020B0604020202020204" pitchFamily="34" charset="0"/>
              </a:rPr>
              <a:t>of  		                    Remote Monitoring Systems for Lifts  and Escalators</a:t>
            </a:r>
          </a:p>
          <a:p>
            <a:pPr>
              <a:spcAft>
                <a:spcPts val="0"/>
              </a:spcAft>
            </a:pPr>
            <a:r>
              <a:rPr lang="en-US" sz="9600" b="0" dirty="0">
                <a:solidFill>
                  <a:schemeClr val="tx1"/>
                </a:solidFill>
                <a:effectLst/>
                <a:ea typeface="Calibri"/>
                <a:cs typeface="Times New Roman"/>
              </a:rPr>
              <a:t>The BCA are working with Industry members and 3</a:t>
            </a:r>
            <a:r>
              <a:rPr lang="en-US" sz="9600" b="0" baseline="30000" dirty="0">
                <a:solidFill>
                  <a:schemeClr val="tx1"/>
                </a:solidFill>
                <a:effectLst/>
                <a:ea typeface="Calibri"/>
                <a:cs typeface="Times New Roman"/>
              </a:rPr>
              <a:t>rd</a:t>
            </a:r>
            <a:r>
              <a:rPr lang="en-US" sz="9600" b="0" dirty="0">
                <a:solidFill>
                  <a:schemeClr val="tx1"/>
                </a:solidFill>
                <a:effectLst/>
                <a:ea typeface="Calibri"/>
                <a:cs typeface="Times New Roman"/>
              </a:rPr>
              <a:t> parties </a:t>
            </a:r>
            <a:r>
              <a:rPr lang="en-AU" sz="9600" b="0" dirty="0">
                <a:solidFill>
                  <a:schemeClr val="tx1"/>
                </a:solidFill>
                <a:effectLst/>
                <a:ea typeface="Calibri"/>
                <a:cs typeface="Times New Roman"/>
              </a:rPr>
              <a:t>in how to </a:t>
            </a:r>
            <a:r>
              <a:rPr lang="en-SG" sz="9600" b="0" dirty="0">
                <a:solidFill>
                  <a:schemeClr val="tx1"/>
                </a:solidFill>
                <a:effectLst/>
                <a:ea typeface="Calibri" panose="020F0502020204030204" pitchFamily="34" charset="0"/>
                <a:cs typeface="Arial" panose="020B0604020202020204" pitchFamily="34" charset="0"/>
              </a:rPr>
              <a:t>		          efficiently, safely and effectively conduct remote maintenance.</a:t>
            </a:r>
            <a:endParaRPr lang="en-US" sz="4400" b="0" dirty="0">
              <a:solidFill>
                <a:schemeClr val="tx1"/>
              </a:solidFill>
              <a:effectLst/>
              <a:latin typeface="+mj-lt"/>
              <a:ea typeface="Calibri"/>
              <a:cs typeface="Times New Roman"/>
            </a:endParaRPr>
          </a:p>
          <a:p>
            <a:pPr>
              <a:spcAft>
                <a:spcPts val="0"/>
              </a:spcAft>
            </a:pPr>
            <a:endParaRPr lang="en-US" sz="4400" b="0" dirty="0">
              <a:solidFill>
                <a:schemeClr val="tx1"/>
              </a:solidFill>
              <a:effectLst/>
              <a:latin typeface="+mj-lt"/>
              <a:ea typeface="Calibri"/>
              <a:cs typeface="Times New Roman"/>
            </a:endParaRPr>
          </a:p>
          <a:p>
            <a:pPr marL="0" indent="0" eaLnBrk="1" hangingPunct="1">
              <a:spcBef>
                <a:spcPct val="0"/>
              </a:spcBef>
              <a:buNone/>
              <a:defRPr/>
            </a:pPr>
            <a:r>
              <a:rPr lang="en-US" sz="8000" b="0" kern="1200" dirty="0">
                <a:solidFill>
                  <a:srgbClr val="000000"/>
                </a:solidFill>
                <a:effectLst/>
                <a:latin typeface="Arial" charset="0"/>
              </a:rPr>
              <a:t>15-09-2021                                     Graham Worthington                                                  14</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32870328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8" end="2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124272"/>
            <a:ext cx="11704320" cy="1152128"/>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445956" y="1096380"/>
            <a:ext cx="11521280" cy="7560840"/>
          </a:xfrm>
        </p:spPr>
        <p:txBody>
          <a:bodyPr>
            <a:normAutofit fontScale="25000" lnSpcReduction="20000"/>
          </a:bodyPr>
          <a:lstStyle/>
          <a:p>
            <a:pPr marL="0" indent="0">
              <a:buNone/>
            </a:pPr>
            <a:endParaRPr lang="en-AU" sz="3200" b="0" dirty="0">
              <a:solidFill>
                <a:schemeClr val="tx1"/>
              </a:solidFill>
              <a:effectLst/>
              <a:latin typeface="+mj-lt"/>
            </a:endParaRPr>
          </a:p>
          <a:p>
            <a:pPr marL="0" indent="0">
              <a:buNone/>
            </a:pPr>
            <a:r>
              <a:rPr lang="en-GB" sz="12800" u="sng" dirty="0">
                <a:solidFill>
                  <a:schemeClr val="tx1"/>
                </a:solidFill>
                <a:effectLst/>
              </a:rPr>
              <a:t>Taiwan, China</a:t>
            </a:r>
          </a:p>
          <a:p>
            <a:pPr marL="0" indent="0">
              <a:buNone/>
            </a:pPr>
            <a:endParaRPr lang="en-GB" sz="4800" u="sng" dirty="0">
              <a:solidFill>
                <a:schemeClr val="tx1"/>
              </a:solidFill>
              <a:effectLst/>
            </a:endParaRPr>
          </a:p>
          <a:p>
            <a:pPr marL="0" indent="0">
              <a:buNone/>
            </a:pPr>
            <a:r>
              <a:rPr lang="en-GB" sz="9600" dirty="0">
                <a:solidFill>
                  <a:schemeClr val="tx1"/>
                </a:solidFill>
                <a:effectLst/>
              </a:rPr>
              <a:t>Regulatory Body : </a:t>
            </a:r>
            <a:r>
              <a:rPr lang="en-AU" sz="9600" dirty="0">
                <a:solidFill>
                  <a:schemeClr val="tx1"/>
                </a:solidFill>
                <a:effectLst/>
              </a:rPr>
              <a:t>The Bureau of Standards, Metrology and </a:t>
            </a:r>
            <a:r>
              <a:rPr lang="en-AU" sz="9600" i="1" dirty="0">
                <a:solidFill>
                  <a:schemeClr val="tx1"/>
                </a:solidFill>
                <a:effectLst/>
              </a:rPr>
              <a:t>Inspection</a:t>
            </a:r>
            <a:r>
              <a:rPr lang="en-AU" sz="9600" dirty="0">
                <a:solidFill>
                  <a:schemeClr val="tx1"/>
                </a:solidFill>
                <a:effectLst/>
              </a:rPr>
              <a:t> (BSMI)</a:t>
            </a:r>
          </a:p>
          <a:p>
            <a:pPr marL="0" indent="0">
              <a:buNone/>
            </a:pPr>
            <a:endParaRPr lang="en-AU" sz="7200" b="0" dirty="0">
              <a:solidFill>
                <a:schemeClr val="tx1"/>
              </a:solidFill>
              <a:effectLst/>
            </a:endParaRPr>
          </a:p>
          <a:p>
            <a:r>
              <a:rPr lang="en-US" sz="9600" b="0" dirty="0">
                <a:solidFill>
                  <a:schemeClr val="tx1"/>
                </a:solidFill>
                <a:effectLst/>
                <a:ea typeface="Calibri"/>
                <a:cs typeface="Times New Roman"/>
              </a:rPr>
              <a:t>EN 81-20 &amp; 50 (CNS 15827-20/50) have been published, and released, but not mandatory .</a:t>
            </a:r>
          </a:p>
          <a:p>
            <a:pPr marL="0" indent="0">
              <a:buNone/>
            </a:pPr>
            <a:endParaRPr lang="en-US" sz="6400" b="0" dirty="0">
              <a:solidFill>
                <a:schemeClr val="tx1"/>
              </a:solidFill>
              <a:effectLst/>
              <a:ea typeface="Calibri"/>
              <a:cs typeface="Times New Roman"/>
            </a:endParaRPr>
          </a:p>
          <a:p>
            <a:pPr>
              <a:spcAft>
                <a:spcPts val="0"/>
              </a:spcAft>
            </a:pPr>
            <a:r>
              <a:rPr lang="en-US" sz="9600" b="0" dirty="0">
                <a:solidFill>
                  <a:schemeClr val="tx1"/>
                </a:solidFill>
                <a:effectLst/>
                <a:ea typeface="Calibri"/>
                <a:cs typeface="Times New Roman"/>
              </a:rPr>
              <a:t>Full implementation most likely in 2022 due to upgrading of test facilities, drafting and     publication of  test and qualification documentation to support the new codes.</a:t>
            </a:r>
          </a:p>
          <a:p>
            <a:pPr>
              <a:spcAft>
                <a:spcPts val="0"/>
              </a:spcAft>
            </a:pPr>
            <a:endParaRPr lang="en-US" sz="9600" b="0" dirty="0">
              <a:solidFill>
                <a:schemeClr val="tx1"/>
              </a:solidFill>
              <a:effectLst/>
              <a:ea typeface="Calibri"/>
              <a:cs typeface="Times New Roman"/>
            </a:endParaRPr>
          </a:p>
          <a:p>
            <a:pPr marL="0" indent="0">
              <a:buNone/>
            </a:pPr>
            <a:r>
              <a:rPr lang="en-GB" sz="12800" u="sng" dirty="0">
                <a:solidFill>
                  <a:schemeClr val="tx1"/>
                </a:solidFill>
                <a:effectLst/>
              </a:rPr>
              <a:t>Vietnam</a:t>
            </a:r>
          </a:p>
          <a:p>
            <a:pPr marL="0" indent="0">
              <a:buNone/>
            </a:pPr>
            <a:endParaRPr lang="en-GB" sz="4800" u="sng" dirty="0">
              <a:solidFill>
                <a:schemeClr val="tx1"/>
              </a:solidFill>
              <a:effectLst/>
            </a:endParaRPr>
          </a:p>
          <a:p>
            <a:pPr marL="0" indent="0">
              <a:buNone/>
            </a:pPr>
            <a:r>
              <a:rPr lang="en-GB" sz="9600" dirty="0">
                <a:solidFill>
                  <a:schemeClr val="tx1"/>
                </a:solidFill>
                <a:effectLst/>
                <a:latin typeface="+mj-lt"/>
              </a:rPr>
              <a:t>Regulatory Body :</a:t>
            </a:r>
            <a:r>
              <a:rPr lang="en-AU" sz="1800" dirty="0">
                <a:effectLst/>
              </a:rPr>
              <a:t> </a:t>
            </a:r>
            <a:r>
              <a:rPr lang="en-AU" sz="9600" dirty="0">
                <a:solidFill>
                  <a:schemeClr val="tx1"/>
                </a:solidFill>
                <a:effectLst/>
                <a:latin typeface="+mj-lt"/>
              </a:rPr>
              <a:t>The Ministry of Labour, Invalids and Social Affairs (MOLISA)</a:t>
            </a:r>
          </a:p>
          <a:p>
            <a:pPr marL="0" indent="0">
              <a:buNone/>
            </a:pPr>
            <a:endParaRPr lang="en-AU" sz="4000" b="0" dirty="0">
              <a:solidFill>
                <a:schemeClr val="tx1"/>
              </a:solidFill>
              <a:effectLst/>
              <a:latin typeface="+mj-lt"/>
            </a:endParaRPr>
          </a:p>
          <a:p>
            <a:r>
              <a:rPr lang="en-GB" sz="9600" b="0" dirty="0">
                <a:solidFill>
                  <a:schemeClr val="tx1"/>
                </a:solidFill>
                <a:effectLst/>
                <a:latin typeface="+mj-lt"/>
              </a:rPr>
              <a:t>TCVN 6395 -20 &amp; 50 (EN81-20 &amp; 50) replaced TCVN 6395 – 1 &amp; 2.                                       TCVN MRL and MMR regulations  have been merged into the code. </a:t>
            </a:r>
          </a:p>
          <a:p>
            <a:pPr marL="0" indent="0">
              <a:buNone/>
            </a:pPr>
            <a:r>
              <a:rPr lang="en-GB" sz="9600" b="0" dirty="0">
                <a:solidFill>
                  <a:schemeClr val="tx1"/>
                </a:solidFill>
                <a:effectLst/>
                <a:latin typeface="+mj-lt"/>
              </a:rPr>
              <a:t>     </a:t>
            </a:r>
          </a:p>
          <a:p>
            <a:pPr marL="0" indent="0">
              <a:buNone/>
            </a:pPr>
            <a:r>
              <a:rPr lang="en-GB" sz="9600" b="0" dirty="0">
                <a:solidFill>
                  <a:schemeClr val="tx1"/>
                </a:solidFill>
                <a:effectLst/>
                <a:latin typeface="+mj-lt"/>
              </a:rPr>
              <a:t>Five codes were  published  in November 2020</a:t>
            </a:r>
          </a:p>
          <a:p>
            <a:endParaRPr lang="en-GB" sz="4000" b="0" dirty="0">
              <a:solidFill>
                <a:schemeClr val="tx1"/>
              </a:solidFill>
              <a:effectLst/>
              <a:latin typeface="+mj-lt"/>
            </a:endParaRPr>
          </a:p>
          <a:p>
            <a:r>
              <a:rPr lang="en-AU" sz="9600" b="0" dirty="0">
                <a:solidFill>
                  <a:schemeClr val="tx1"/>
                </a:solidFill>
                <a:effectLst/>
              </a:rPr>
              <a:t>TCVN 6397- 1:2020 ( EN115-1:2017) , TCVN 6396 - 21:2020 ( EN81-21:2014)</a:t>
            </a:r>
          </a:p>
          <a:p>
            <a:pPr marL="0" indent="0">
              <a:buNone/>
            </a:pPr>
            <a:r>
              <a:rPr lang="en-AU" sz="9600" b="0" dirty="0">
                <a:solidFill>
                  <a:schemeClr val="tx1"/>
                </a:solidFill>
                <a:effectLst/>
              </a:rPr>
              <a:t>       TCVN 6396 - 22:2020 ( EN81-22:2014), TCVN 6396 - 31:2020 ( EN81-31:2010)</a:t>
            </a:r>
          </a:p>
          <a:p>
            <a:pPr marL="0" indent="0">
              <a:buNone/>
            </a:pPr>
            <a:r>
              <a:rPr lang="en-AU" sz="9600" b="0" dirty="0">
                <a:solidFill>
                  <a:schemeClr val="tx1"/>
                </a:solidFill>
                <a:effectLst/>
              </a:rPr>
              <a:t>       TCVN 6396 - 43:2020 ( EN81-43:2009)</a:t>
            </a:r>
          </a:p>
          <a:p>
            <a:pPr marL="0" indent="0">
              <a:buNone/>
            </a:pPr>
            <a:endParaRPr lang="en-AU" sz="4000" b="0" dirty="0">
              <a:solidFill>
                <a:schemeClr val="tx1"/>
              </a:solidFill>
              <a:effectLst/>
            </a:endParaRPr>
          </a:p>
          <a:p>
            <a:r>
              <a:rPr lang="en-GB" sz="9600" b="0" dirty="0">
                <a:solidFill>
                  <a:schemeClr val="tx1"/>
                </a:solidFill>
                <a:effectLst/>
                <a:latin typeface="+mj-lt"/>
              </a:rPr>
              <a:t>TCVN  has adopted &gt; 26 EN and ISO codes for elevators and escalators</a:t>
            </a:r>
          </a:p>
          <a:p>
            <a:endParaRPr lang="en-US" sz="5600" b="0" kern="1200" dirty="0">
              <a:solidFill>
                <a:srgbClr val="000000"/>
              </a:solidFill>
              <a:effectLst/>
              <a:latin typeface="Arial" charset="0"/>
            </a:endParaRPr>
          </a:p>
          <a:p>
            <a:pPr marL="0" indent="0" eaLnBrk="1" hangingPunct="1">
              <a:spcBef>
                <a:spcPct val="0"/>
              </a:spcBef>
              <a:buNone/>
              <a:defRPr/>
            </a:pPr>
            <a:endParaRPr lang="en-US" sz="800" b="0" kern="1200" dirty="0">
              <a:solidFill>
                <a:srgbClr val="000000"/>
              </a:solidFill>
              <a:effectLst/>
              <a:latin typeface="Arial" charset="0"/>
            </a:endParaRPr>
          </a:p>
          <a:p>
            <a:pPr marL="0" indent="0" eaLnBrk="1" hangingPunct="1">
              <a:spcBef>
                <a:spcPct val="0"/>
              </a:spcBef>
              <a:buNone/>
              <a:defRPr/>
            </a:pPr>
            <a:endParaRPr lang="en-US" sz="2000" b="0" kern="1200" dirty="0">
              <a:solidFill>
                <a:srgbClr val="000000"/>
              </a:solidFill>
              <a:effectLst/>
              <a:latin typeface="Arial" charset="0"/>
            </a:endParaRPr>
          </a:p>
          <a:p>
            <a:pPr marL="0" indent="0" eaLnBrk="1" hangingPunct="1">
              <a:spcBef>
                <a:spcPct val="0"/>
              </a:spcBef>
              <a:buNone/>
              <a:defRPr/>
            </a:pPr>
            <a:r>
              <a:rPr lang="en-US" sz="8000" b="0" kern="1200" dirty="0">
                <a:solidFill>
                  <a:srgbClr val="000000"/>
                </a:solidFill>
                <a:effectLst/>
                <a:latin typeface="Arial" charset="0"/>
              </a:rPr>
              <a:t>15-09-2021                                     Graham Worthington                                                 15</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328703281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2" end="3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211" y="9952"/>
            <a:ext cx="11704320" cy="1420804"/>
          </a:xfrm>
        </p:spPr>
        <p:txBody>
          <a:bodyPr/>
          <a:lstStyle/>
          <a:p>
            <a:pPr algn="l"/>
            <a:r>
              <a:rPr lang="en-AU" sz="4800" dirty="0">
                <a:solidFill>
                  <a:schemeClr val="tx1"/>
                </a:solidFill>
                <a:effectLst/>
              </a:rPr>
              <a:t>Harmonisation of EN 81 and ISO 8100  Codes</a:t>
            </a:r>
          </a:p>
        </p:txBody>
      </p:sp>
      <p:sp>
        <p:nvSpPr>
          <p:cNvPr id="22" name="Content Placeholder 2">
            <a:extLst>
              <a:ext uri="{FF2B5EF4-FFF2-40B4-BE49-F238E27FC236}">
                <a16:creationId xmlns:a16="http://schemas.microsoft.com/office/drawing/2014/main" id="{0FD6BDD0-323A-48D0-9383-5B9D93876800}"/>
              </a:ext>
            </a:extLst>
          </p:cNvPr>
          <p:cNvSpPr>
            <a:spLocks noGrp="1"/>
          </p:cNvSpPr>
          <p:nvPr>
            <p:ph idx="1"/>
          </p:nvPr>
        </p:nvSpPr>
        <p:spPr>
          <a:xfrm>
            <a:off x="3489428" y="1180120"/>
            <a:ext cx="11521280" cy="7685319"/>
          </a:xfrm>
        </p:spPr>
        <p:txBody>
          <a:bodyPr>
            <a:normAutofit fontScale="55000" lnSpcReduction="20000"/>
          </a:bodyPr>
          <a:lstStyle/>
          <a:p>
            <a:endParaRPr lang="en-US" sz="8000" i="1" dirty="0">
              <a:solidFill>
                <a:srgbClr val="000000"/>
              </a:solidFill>
              <a:effectLst/>
              <a:latin typeface="Arial" pitchFamily="34" charset="0"/>
              <a:cs typeface="Arial" pitchFamily="34" charset="0"/>
            </a:endParaRPr>
          </a:p>
          <a:p>
            <a:endParaRPr lang="en-US" sz="8000" b="0" kern="1200" dirty="0">
              <a:solidFill>
                <a:srgbClr val="000000"/>
              </a:solidFill>
              <a:effectLst/>
              <a:latin typeface="Arial" charset="0"/>
            </a:endParaRPr>
          </a:p>
          <a:p>
            <a:pPr marL="0" indent="0" eaLnBrk="1" hangingPunct="1">
              <a:spcBef>
                <a:spcPct val="0"/>
              </a:spcBef>
              <a:buNone/>
              <a:defRPr/>
            </a:pPr>
            <a:endParaRPr lang="en-US" sz="800" b="0" kern="1200" dirty="0">
              <a:solidFill>
                <a:srgbClr val="000000"/>
              </a:solidFill>
              <a:effectLst/>
              <a:latin typeface="Arial" charset="0"/>
            </a:endParaRPr>
          </a:p>
          <a:p>
            <a:pPr marL="0" indent="0" eaLnBrk="1" hangingPunct="1">
              <a:spcBef>
                <a:spcPct val="0"/>
              </a:spcBef>
              <a:buNone/>
              <a:defRPr/>
            </a:pPr>
            <a:endParaRPr lang="en-US" sz="20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
        <p:nvSpPr>
          <p:cNvPr id="32" name="Slide Number Placeholder 1">
            <a:extLst>
              <a:ext uri="{FF2B5EF4-FFF2-40B4-BE49-F238E27FC236}">
                <a16:creationId xmlns:a16="http://schemas.microsoft.com/office/drawing/2014/main" id="{98A16FC9-0BAF-4BC0-9584-EFD0A0055E76}"/>
              </a:ext>
            </a:extLst>
          </p:cNvPr>
          <p:cNvSpPr txBox="1">
            <a:spLocks/>
          </p:cNvSpPr>
          <p:nvPr/>
        </p:nvSpPr>
        <p:spPr>
          <a:xfrm>
            <a:off x="12291537" y="6708224"/>
            <a:ext cx="727075" cy="191800"/>
          </a:xfrm>
          <a:prstGeom prst="rect">
            <a:avLst/>
          </a:prstGeom>
          <a:ln/>
        </p:spPr>
        <p:txBody>
          <a:bodyPr lIns="0" tIns="0" rIns="0" bIns="0"/>
          <a:lstStyle>
            <a:defPPr>
              <a:defRPr lang="en-GB"/>
            </a:defPPr>
            <a:lvl1pPr algn="r" rtl="0" eaLnBrk="0" fontAlgn="base" hangingPunct="0">
              <a:spcBef>
                <a:spcPct val="0"/>
              </a:spcBef>
              <a:spcAft>
                <a:spcPct val="0"/>
              </a:spcAft>
              <a:defRPr sz="16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a:lstStyle>
          <a:p>
            <a:pPr>
              <a:defRPr/>
            </a:pPr>
            <a:fld id="{DE383A37-0660-4440-BF2B-80803908BBCC}" type="slidenum">
              <a:rPr lang="de-DE" sz="1200">
                <a:solidFill>
                  <a:srgbClr val="000000"/>
                </a:solidFill>
              </a:rPr>
              <a:pPr>
                <a:defRPr/>
              </a:pPr>
              <a:t>17</a:t>
            </a:fld>
            <a:endParaRPr lang="de-DE" sz="1200" dirty="0">
              <a:solidFill>
                <a:srgbClr val="000000"/>
              </a:solidFill>
            </a:endParaRPr>
          </a:p>
        </p:txBody>
      </p:sp>
      <p:pic>
        <p:nvPicPr>
          <p:cNvPr id="33" name="Picture 8" descr="ISO logo-2">
            <a:extLst>
              <a:ext uri="{FF2B5EF4-FFF2-40B4-BE49-F238E27FC236}">
                <a16:creationId xmlns:a16="http://schemas.microsoft.com/office/drawing/2014/main" id="{B04E0DEF-58AE-43C6-BF39-BE4BDE28C5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67505" y="5240700"/>
            <a:ext cx="1189745" cy="1095865"/>
          </a:xfrm>
          <a:prstGeom prst="rect">
            <a:avLst/>
          </a:prstGeom>
          <a:noFill/>
          <a:ln w="9525">
            <a:noFill/>
            <a:miter lim="800000"/>
            <a:headEnd/>
            <a:tailEnd/>
          </a:ln>
        </p:spPr>
      </p:pic>
      <p:graphicFrame>
        <p:nvGraphicFramePr>
          <p:cNvPr id="34" name="Object 33">
            <a:extLst>
              <a:ext uri="{FF2B5EF4-FFF2-40B4-BE49-F238E27FC236}">
                <a16:creationId xmlns:a16="http://schemas.microsoft.com/office/drawing/2014/main" id="{86442A59-1B1D-4E14-BD7B-3EB3D6CB6F32}"/>
              </a:ext>
            </a:extLst>
          </p:cNvPr>
          <p:cNvGraphicFramePr>
            <a:graphicFrameLocks noChangeAspect="1"/>
          </p:cNvGraphicFramePr>
          <p:nvPr>
            <p:extLst>
              <p:ext uri="{D42A27DB-BD31-4B8C-83A1-F6EECF244321}">
                <p14:modId xmlns:p14="http://schemas.microsoft.com/office/powerpoint/2010/main" val="553610936"/>
              </p:ext>
            </p:extLst>
          </p:nvPr>
        </p:nvGraphicFramePr>
        <p:xfrm>
          <a:off x="3251593" y="5264088"/>
          <a:ext cx="1399864" cy="1108361"/>
        </p:xfrm>
        <a:graphic>
          <a:graphicData uri="http://schemas.openxmlformats.org/presentationml/2006/ole">
            <mc:AlternateContent xmlns:mc="http://schemas.openxmlformats.org/markup-compatibility/2006">
              <mc:Choice xmlns:v="urn:schemas-microsoft-com:vml" Requires="v">
                <p:oleObj name="Picture" r:id="rId4" imgW="1040892" imgH="830580" progId="Word.Picture.8">
                  <p:embed/>
                </p:oleObj>
              </mc:Choice>
              <mc:Fallback>
                <p:oleObj name="Picture" r:id="rId4" imgW="1040892" imgH="830580" progId="Word.Picture.8">
                  <p:embed/>
                  <p:pic>
                    <p:nvPicPr>
                      <p:cNvPr id="9"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1593" y="5264088"/>
                        <a:ext cx="1399864" cy="1108361"/>
                      </a:xfrm>
                      <a:prstGeom prst="rect">
                        <a:avLst/>
                      </a:prstGeom>
                      <a:noFill/>
                      <a:ln>
                        <a:noFill/>
                      </a:ln>
                      <a:effectLst/>
                    </p:spPr>
                  </p:pic>
                </p:oleObj>
              </mc:Fallback>
            </mc:AlternateContent>
          </a:graphicData>
        </a:graphic>
      </p:graphicFrame>
      <p:sp>
        <p:nvSpPr>
          <p:cNvPr id="35" name="Rectangle 50">
            <a:extLst>
              <a:ext uri="{FF2B5EF4-FFF2-40B4-BE49-F238E27FC236}">
                <a16:creationId xmlns:a16="http://schemas.microsoft.com/office/drawing/2014/main" id="{BD5EAD8D-B339-4128-BDE1-FFB5F9E1A44E}"/>
              </a:ext>
            </a:extLst>
          </p:cNvPr>
          <p:cNvSpPr>
            <a:spLocks noChangeArrowheads="1"/>
          </p:cNvSpPr>
          <p:nvPr/>
        </p:nvSpPr>
        <p:spPr bwMode="auto">
          <a:xfrm>
            <a:off x="5161706" y="3879458"/>
            <a:ext cx="7135247" cy="4985980"/>
          </a:xfrm>
          <a:prstGeom prst="rect">
            <a:avLst/>
          </a:prstGeom>
          <a:noFill/>
          <a:ln w="19050" algn="ctr">
            <a:solidFill>
              <a:srgbClr val="000099"/>
            </a:solidFill>
            <a:miter lim="800000"/>
            <a:headEnd/>
            <a:tailEnd/>
          </a:ln>
        </p:spPr>
        <p:txBody>
          <a:bodyPr wrap="square" anchor="t" anchorCtr="0">
            <a:spAutoFit/>
          </a:bodyPr>
          <a:lstStyle/>
          <a:p>
            <a:pPr eaLnBrk="0" fontAlgn="auto" hangingPunct="0">
              <a:spcBef>
                <a:spcPts val="0"/>
              </a:spcBef>
              <a:spcAft>
                <a:spcPts val="0"/>
              </a:spcAft>
              <a:defRPr/>
            </a:pPr>
            <a:r>
              <a:rPr lang="en-US" b="1" i="1" u="sng" kern="0" dirty="0">
                <a:solidFill>
                  <a:srgbClr val="000000"/>
                </a:solidFill>
                <a:latin typeface="+mj-lt"/>
                <a:cs typeface="Arial" pitchFamily="34" charset="0"/>
              </a:rPr>
              <a:t>International Cooperation Group Members</a:t>
            </a:r>
          </a:p>
          <a:p>
            <a:pPr marL="180975" indent="-180975" eaLnBrk="0" fontAlgn="auto" hangingPunct="0">
              <a:spcBef>
                <a:spcPts val="0"/>
              </a:spcBef>
              <a:spcAft>
                <a:spcPts val="0"/>
              </a:spcAft>
              <a:buFontTx/>
              <a:buChar char="-"/>
              <a:defRPr/>
            </a:pPr>
            <a:r>
              <a:rPr lang="en-US" i="1" kern="0" dirty="0">
                <a:solidFill>
                  <a:srgbClr val="000000"/>
                </a:solidFill>
                <a:latin typeface="+mn-lt"/>
                <a:cs typeface="Arial" pitchFamily="34" charset="0"/>
              </a:rPr>
              <a:t>ISO experts from</a:t>
            </a:r>
          </a:p>
          <a:p>
            <a:pPr marL="447675" lvl="2" indent="-180975" eaLnBrk="0" fontAlgn="auto" hangingPunct="0">
              <a:spcBef>
                <a:spcPts val="0"/>
              </a:spcBef>
              <a:spcAft>
                <a:spcPts val="0"/>
              </a:spcAft>
              <a:buFontTx/>
              <a:buChar char="-"/>
              <a:defRPr/>
            </a:pPr>
            <a:r>
              <a:rPr lang="en-US" i="1" kern="0" dirty="0">
                <a:solidFill>
                  <a:srgbClr val="000000"/>
                </a:solidFill>
                <a:latin typeface="+mn-lt"/>
                <a:cs typeface="Arial" pitchFamily="34" charset="0"/>
              </a:rPr>
              <a:t>China</a:t>
            </a:r>
          </a:p>
          <a:p>
            <a:pPr marL="447675" lvl="2" indent="-180975" eaLnBrk="0" fontAlgn="auto" hangingPunct="0">
              <a:spcBef>
                <a:spcPts val="0"/>
              </a:spcBef>
              <a:spcAft>
                <a:spcPts val="0"/>
              </a:spcAft>
              <a:buFontTx/>
              <a:buChar char="-"/>
              <a:defRPr/>
            </a:pPr>
            <a:r>
              <a:rPr lang="en-US" i="1" kern="0" dirty="0">
                <a:solidFill>
                  <a:srgbClr val="000000"/>
                </a:solidFill>
                <a:latin typeface="+mn-lt"/>
                <a:cs typeface="Arial" pitchFamily="34" charset="0"/>
              </a:rPr>
              <a:t>Korea</a:t>
            </a:r>
          </a:p>
          <a:p>
            <a:pPr marL="447675" lvl="2" indent="-180975" eaLnBrk="0" fontAlgn="auto" hangingPunct="0">
              <a:spcBef>
                <a:spcPts val="0"/>
              </a:spcBef>
              <a:spcAft>
                <a:spcPts val="0"/>
              </a:spcAft>
              <a:buFontTx/>
              <a:buChar char="-"/>
              <a:defRPr/>
            </a:pPr>
            <a:r>
              <a:rPr lang="en-US" i="1" kern="0" dirty="0">
                <a:solidFill>
                  <a:srgbClr val="000000"/>
                </a:solidFill>
                <a:latin typeface="+mn-lt"/>
                <a:cs typeface="Arial" pitchFamily="34" charset="0"/>
              </a:rPr>
              <a:t>Japan</a:t>
            </a:r>
          </a:p>
          <a:p>
            <a:pPr marL="447675" lvl="2" indent="-180975" eaLnBrk="0" fontAlgn="auto" hangingPunct="0">
              <a:spcBef>
                <a:spcPts val="0"/>
              </a:spcBef>
              <a:spcAft>
                <a:spcPts val="1200"/>
              </a:spcAft>
              <a:buFontTx/>
              <a:buChar char="-"/>
              <a:defRPr/>
            </a:pPr>
            <a:r>
              <a:rPr lang="en-US" i="1" kern="0" dirty="0">
                <a:solidFill>
                  <a:srgbClr val="000000"/>
                </a:solidFill>
                <a:latin typeface="+mn-lt"/>
                <a:cs typeface="Arial" pitchFamily="34" charset="0"/>
              </a:rPr>
              <a:t>United States</a:t>
            </a:r>
          </a:p>
          <a:p>
            <a:pPr marL="180975" indent="-180975" eaLnBrk="0" fontAlgn="auto" hangingPunct="0">
              <a:spcBef>
                <a:spcPts val="0"/>
              </a:spcBef>
              <a:spcAft>
                <a:spcPts val="1200"/>
              </a:spcAft>
              <a:buFontTx/>
              <a:buChar char="-"/>
              <a:defRPr/>
            </a:pPr>
            <a:r>
              <a:rPr lang="en-US" i="1" kern="0" dirty="0">
                <a:solidFill>
                  <a:srgbClr val="000000"/>
                </a:solidFill>
                <a:latin typeface="+mn-lt"/>
                <a:cs typeface="Arial" pitchFamily="34" charset="0"/>
              </a:rPr>
              <a:t>PALEA (in cooperation with CEN/TC &amp; ISO)</a:t>
            </a:r>
          </a:p>
          <a:p>
            <a:pPr marL="180975" indent="-180975" eaLnBrk="0" fontAlgn="auto" hangingPunct="0">
              <a:spcBef>
                <a:spcPts val="0"/>
              </a:spcBef>
              <a:spcAft>
                <a:spcPts val="0"/>
              </a:spcAft>
              <a:buFontTx/>
              <a:buChar char="-"/>
              <a:defRPr/>
            </a:pPr>
            <a:r>
              <a:rPr lang="en-US" i="1" kern="0" dirty="0">
                <a:solidFill>
                  <a:srgbClr val="000000"/>
                </a:solidFill>
                <a:latin typeface="+mn-lt"/>
                <a:cs typeface="Arial" pitchFamily="34" charset="0"/>
              </a:rPr>
              <a:t>CEN/TC 10</a:t>
            </a:r>
          </a:p>
          <a:p>
            <a:pPr marL="447675" lvl="2" indent="-180975" eaLnBrk="0" fontAlgn="auto" hangingPunct="0">
              <a:spcBef>
                <a:spcPts val="0"/>
              </a:spcBef>
              <a:spcAft>
                <a:spcPts val="0"/>
              </a:spcAft>
              <a:buFontTx/>
              <a:buChar char="-"/>
              <a:defRPr/>
            </a:pPr>
            <a:r>
              <a:rPr lang="en-US" i="1" kern="0" dirty="0">
                <a:solidFill>
                  <a:srgbClr val="000000"/>
                </a:solidFill>
                <a:latin typeface="+mn-lt"/>
                <a:cs typeface="Arial" pitchFamily="34" charset="0"/>
              </a:rPr>
              <a:t>Chairman and Secretary</a:t>
            </a:r>
          </a:p>
          <a:p>
            <a:pPr marL="447675" lvl="2" indent="-180975" eaLnBrk="0" fontAlgn="auto" hangingPunct="0">
              <a:spcBef>
                <a:spcPts val="0"/>
              </a:spcBef>
              <a:spcAft>
                <a:spcPts val="0"/>
              </a:spcAft>
              <a:buFontTx/>
              <a:buChar char="-"/>
              <a:defRPr/>
            </a:pPr>
            <a:r>
              <a:rPr lang="en-US" i="1" kern="0" dirty="0">
                <a:solidFill>
                  <a:srgbClr val="000000"/>
                </a:solidFill>
                <a:latin typeface="+mn-lt"/>
                <a:cs typeface="Arial" pitchFamily="34" charset="0"/>
              </a:rPr>
              <a:t>Convenors of CEN/TC WGs</a:t>
            </a:r>
          </a:p>
          <a:p>
            <a:pPr marL="447675" lvl="2" indent="-180975" eaLnBrk="0" fontAlgn="auto" hangingPunct="0">
              <a:spcBef>
                <a:spcPts val="0"/>
              </a:spcBef>
              <a:spcAft>
                <a:spcPts val="1200"/>
              </a:spcAft>
              <a:buFontTx/>
              <a:buChar char="-"/>
              <a:defRPr/>
            </a:pPr>
            <a:r>
              <a:rPr lang="en-US" i="1" kern="0" dirty="0">
                <a:solidFill>
                  <a:srgbClr val="000000"/>
                </a:solidFill>
                <a:latin typeface="+mn-lt"/>
                <a:cs typeface="Arial" pitchFamily="34" charset="0"/>
              </a:rPr>
              <a:t>Convenors of other Ad Hoc Groups</a:t>
            </a:r>
          </a:p>
          <a:p>
            <a:pPr marL="180975" lvl="2" indent="-180975" eaLnBrk="0" fontAlgn="auto" hangingPunct="0">
              <a:spcBef>
                <a:spcPts val="0"/>
              </a:spcBef>
              <a:spcAft>
                <a:spcPts val="0"/>
              </a:spcAft>
              <a:buFontTx/>
              <a:buChar char="-"/>
              <a:defRPr/>
            </a:pPr>
            <a:r>
              <a:rPr lang="en-US" i="1" kern="0" dirty="0">
                <a:solidFill>
                  <a:srgbClr val="000000"/>
                </a:solidFill>
                <a:latin typeface="+mn-lt"/>
                <a:cs typeface="Arial" pitchFamily="34" charset="0"/>
              </a:rPr>
              <a:t>Invited experts</a:t>
            </a:r>
          </a:p>
        </p:txBody>
      </p:sp>
      <p:sp>
        <p:nvSpPr>
          <p:cNvPr id="36" name="Right Arrow 10">
            <a:extLst>
              <a:ext uri="{FF2B5EF4-FFF2-40B4-BE49-F238E27FC236}">
                <a16:creationId xmlns:a16="http://schemas.microsoft.com/office/drawing/2014/main" id="{1F43FBB3-780C-4E5E-8861-23528D263F28}"/>
              </a:ext>
            </a:extLst>
          </p:cNvPr>
          <p:cNvSpPr/>
          <p:nvPr/>
        </p:nvSpPr>
        <p:spPr bwMode="auto">
          <a:xfrm>
            <a:off x="3329098" y="6336564"/>
            <a:ext cx="1505038" cy="743320"/>
          </a:xfrm>
          <a:prstGeom prst="rightArrow">
            <a:avLst>
              <a:gd name="adj1" fmla="val 50000"/>
              <a:gd name="adj2" fmla="val 41445"/>
            </a:avLst>
          </a:prstGeom>
          <a:solidFill>
            <a:srgbClr val="BBE0E3"/>
          </a:solid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eaLnBrk="0" fontAlgn="auto" hangingPunct="0">
              <a:spcBef>
                <a:spcPts val="0"/>
              </a:spcBef>
              <a:spcAft>
                <a:spcPts val="0"/>
              </a:spcAft>
              <a:defRPr/>
            </a:pPr>
            <a:r>
              <a:rPr lang="en-US" sz="1600" i="1" kern="0" dirty="0">
                <a:solidFill>
                  <a:srgbClr val="000000"/>
                </a:solidFill>
                <a:cs typeface="Arial" charset="0"/>
              </a:rPr>
              <a:t>Resolutions</a:t>
            </a:r>
            <a:endParaRPr lang="en-GB" sz="1600" i="1" kern="0" dirty="0">
              <a:solidFill>
                <a:srgbClr val="000000"/>
              </a:solidFill>
              <a:cs typeface="Arial" charset="0"/>
            </a:endParaRPr>
          </a:p>
        </p:txBody>
      </p:sp>
      <p:sp>
        <p:nvSpPr>
          <p:cNvPr id="37" name="Right Arrow 11">
            <a:extLst>
              <a:ext uri="{FF2B5EF4-FFF2-40B4-BE49-F238E27FC236}">
                <a16:creationId xmlns:a16="http://schemas.microsoft.com/office/drawing/2014/main" id="{AE2981DB-6889-40C2-9B21-797CDB9DF871}"/>
              </a:ext>
            </a:extLst>
          </p:cNvPr>
          <p:cNvSpPr/>
          <p:nvPr/>
        </p:nvSpPr>
        <p:spPr bwMode="auto">
          <a:xfrm rot="10800000" flipV="1">
            <a:off x="12631572" y="6374448"/>
            <a:ext cx="1582172" cy="705437"/>
          </a:xfrm>
          <a:prstGeom prst="rightArrow">
            <a:avLst>
              <a:gd name="adj1" fmla="val 50000"/>
              <a:gd name="adj2" fmla="val 45057"/>
            </a:avLst>
          </a:prstGeom>
          <a:solidFill>
            <a:srgbClr val="BBE0E3"/>
          </a:solidFill>
          <a:ln w="9525" cap="flat" cmpd="sng" algn="ctr">
            <a:solidFill>
              <a:srgbClr val="0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eaLnBrk="0" fontAlgn="auto" hangingPunct="0">
              <a:spcBef>
                <a:spcPts val="0"/>
              </a:spcBef>
              <a:spcAft>
                <a:spcPts val="0"/>
              </a:spcAft>
              <a:defRPr/>
            </a:pPr>
            <a:r>
              <a:rPr lang="en-US" sz="1600" i="1" kern="0" dirty="0">
                <a:solidFill>
                  <a:srgbClr val="000000"/>
                </a:solidFill>
                <a:cs typeface="Arial" charset="0"/>
              </a:rPr>
              <a:t>Resolutions</a:t>
            </a:r>
            <a:endParaRPr lang="en-GB" sz="1600" i="1" kern="0" dirty="0">
              <a:solidFill>
                <a:srgbClr val="000000"/>
              </a:solidFill>
              <a:cs typeface="Arial" charset="0"/>
            </a:endParaRPr>
          </a:p>
        </p:txBody>
      </p:sp>
      <p:sp>
        <p:nvSpPr>
          <p:cNvPr id="38" name="Content Placeholder 2">
            <a:extLst>
              <a:ext uri="{FF2B5EF4-FFF2-40B4-BE49-F238E27FC236}">
                <a16:creationId xmlns:a16="http://schemas.microsoft.com/office/drawing/2014/main" id="{BC8585C9-6F48-4404-A51A-0EE9770C0511}"/>
              </a:ext>
            </a:extLst>
          </p:cNvPr>
          <p:cNvSpPr txBox="1">
            <a:spLocks/>
          </p:cNvSpPr>
          <p:nvPr/>
        </p:nvSpPr>
        <p:spPr>
          <a:xfrm>
            <a:off x="3599934" y="1225961"/>
            <a:ext cx="10258788" cy="2554545"/>
          </a:xfrm>
          <a:prstGeom prst="rect">
            <a:avLst/>
          </a:prstGeom>
        </p:spPr>
        <p:txBody>
          <a:bodyPr vert="horz" wrap="square" lIns="91440" tIns="45720" rIns="91440" bIns="45720" rtlCol="0">
            <a:spAutoFit/>
          </a:bodyPr>
          <a:lstStyle>
            <a:lvl1pPr marL="177800" indent="-177800" algn="l" defTabSz="914400" rtl="0" eaLnBrk="1" latinLnBrk="0" hangingPunct="1">
              <a:spcBef>
                <a:spcPts val="0"/>
              </a:spcBef>
              <a:spcAft>
                <a:spcPts val="600"/>
              </a:spcAft>
              <a:buFont typeface="Arial" pitchFamily="34" charset="0"/>
              <a:buChar char="•"/>
              <a:tabLst>
                <a:tab pos="177800" algn="l"/>
              </a:tabLst>
              <a:defRPr sz="1800" kern="1200">
                <a:solidFill>
                  <a:schemeClr val="tx1"/>
                </a:solidFill>
                <a:latin typeface="+mn-lt"/>
                <a:ea typeface="+mn-ea"/>
                <a:cs typeface="+mn-cs"/>
              </a:defRPr>
            </a:lvl1pPr>
            <a:lvl2pPr marL="534988" indent="-266700" algn="l" defTabSz="914400" rtl="0" eaLnBrk="1" latinLnBrk="0" hangingPunct="1">
              <a:spcBef>
                <a:spcPts val="0"/>
              </a:spcBef>
              <a:spcAft>
                <a:spcPts val="600"/>
              </a:spcAft>
              <a:buFont typeface="Arial" pitchFamily="34" charset="0"/>
              <a:buChar char="–"/>
              <a:tabLst>
                <a:tab pos="534988" algn="l"/>
              </a:tabLst>
              <a:defRPr sz="1600" i="1" kern="1200">
                <a:solidFill>
                  <a:schemeClr val="tx1"/>
                </a:solidFill>
                <a:latin typeface="+mn-lt"/>
                <a:ea typeface="+mn-ea"/>
                <a:cs typeface="+mn-cs"/>
              </a:defRPr>
            </a:lvl2pPr>
            <a:lvl3pPr marL="900113" indent="-179388" algn="l" defTabSz="914400" rtl="0" eaLnBrk="1" latinLnBrk="0" hangingPunct="1">
              <a:spcBef>
                <a:spcPts val="0"/>
              </a:spcBef>
              <a:spcAft>
                <a:spcPts val="600"/>
              </a:spcAft>
              <a:buFont typeface="Arial" pitchFamily="34" charset="0"/>
              <a:buChar char="•"/>
              <a:defRPr sz="1600" kern="1200">
                <a:solidFill>
                  <a:schemeClr val="tx1"/>
                </a:solidFill>
                <a:latin typeface="+mn-lt"/>
                <a:ea typeface="+mn-ea"/>
                <a:cs typeface="+mn-cs"/>
              </a:defRPr>
            </a:lvl3pPr>
            <a:lvl4pPr marL="1166813" indent="-177800" algn="l" defTabSz="914400" rtl="0" eaLnBrk="1" latinLnBrk="0" hangingPunct="1">
              <a:spcBef>
                <a:spcPts val="0"/>
              </a:spcBef>
              <a:buFont typeface="Arial" pitchFamily="34" charset="0"/>
              <a:buChar char="–"/>
              <a:defRPr sz="1400" kern="1200">
                <a:solidFill>
                  <a:schemeClr val="tx1"/>
                </a:solidFill>
                <a:latin typeface="+mn-lt"/>
                <a:ea typeface="+mn-ea"/>
                <a:cs typeface="+mn-cs"/>
              </a:defRPr>
            </a:lvl4pPr>
            <a:lvl5pPr marL="1435100" indent="-179388" algn="l" defTabSz="914400" rtl="0" eaLnBrk="1" latinLnBrk="0" hangingPunct="1">
              <a:spcBef>
                <a:spcPts val="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1200"/>
              </a:spcAft>
            </a:pPr>
            <a:r>
              <a:rPr lang="en-US" sz="2400" dirty="0">
                <a:solidFill>
                  <a:prstClr val="black"/>
                </a:solidFill>
                <a:cs typeface="Arial" panose="020B0604020202020204" pitchFamily="34" charset="0"/>
              </a:rPr>
              <a:t>Formed based on mutual resolutions by ISO/TC 178 and CEN/TC 10</a:t>
            </a:r>
          </a:p>
          <a:p>
            <a:pPr fontAlgn="auto">
              <a:spcAft>
                <a:spcPts val="1200"/>
              </a:spcAft>
            </a:pPr>
            <a:r>
              <a:rPr lang="en-US" sz="2400" dirty="0">
                <a:solidFill>
                  <a:prstClr val="black"/>
                </a:solidFill>
                <a:cs typeface="Arial" panose="020B0604020202020204" pitchFamily="34" charset="0"/>
              </a:rPr>
              <a:t> Task Force on Convergence Established in 2008</a:t>
            </a:r>
          </a:p>
          <a:p>
            <a:pPr fontAlgn="auto">
              <a:spcAft>
                <a:spcPts val="1200"/>
              </a:spcAft>
            </a:pPr>
            <a:r>
              <a:rPr lang="en-US" sz="2400" dirty="0">
                <a:solidFill>
                  <a:prstClr val="black"/>
                </a:solidFill>
                <a:cs typeface="Arial" panose="020B0604020202020204" pitchFamily="34" charset="0"/>
              </a:rPr>
              <a:t>Participated in preparation and development of EN 81-20/-50</a:t>
            </a:r>
          </a:p>
          <a:p>
            <a:pPr fontAlgn="auto">
              <a:spcAft>
                <a:spcPts val="1200"/>
              </a:spcAft>
            </a:pPr>
            <a:r>
              <a:rPr lang="en-US" sz="2400" dirty="0">
                <a:solidFill>
                  <a:prstClr val="black"/>
                </a:solidFill>
                <a:cs typeface="Arial" panose="020B0604020202020204" pitchFamily="34" charset="0"/>
              </a:rPr>
              <a:t>Roadmaps set out for Harmonization of International Codes</a:t>
            </a:r>
          </a:p>
          <a:p>
            <a:pPr fontAlgn="auto">
              <a:spcAft>
                <a:spcPts val="1200"/>
              </a:spcAft>
            </a:pPr>
            <a:r>
              <a:rPr lang="en-US" sz="2400" dirty="0">
                <a:solidFill>
                  <a:prstClr val="black"/>
                </a:solidFill>
                <a:cs typeface="Arial" panose="020B0604020202020204" pitchFamily="34" charset="0"/>
              </a:rPr>
              <a:t> Pursue Global Technical Barrier  Free Trade  ( Equivalent Safety, Quality and Standards</a:t>
            </a:r>
            <a:endParaRPr lang="en-US" sz="2400" dirty="0">
              <a:solidFill>
                <a:srgbClr val="3333FF"/>
              </a:solidFill>
              <a:cs typeface="Arial" pitchFamily="34" charset="0"/>
            </a:endParaRPr>
          </a:p>
        </p:txBody>
      </p:sp>
      <p:sp>
        <p:nvSpPr>
          <p:cNvPr id="42" name="TextBox 41">
            <a:extLst>
              <a:ext uri="{FF2B5EF4-FFF2-40B4-BE49-F238E27FC236}">
                <a16:creationId xmlns:a16="http://schemas.microsoft.com/office/drawing/2014/main" id="{B84115ED-1E0C-445C-9BC6-C4AD39656D9C}"/>
              </a:ext>
            </a:extLst>
          </p:cNvPr>
          <p:cNvSpPr txBox="1"/>
          <p:nvPr/>
        </p:nvSpPr>
        <p:spPr>
          <a:xfrm>
            <a:off x="3599935" y="8870773"/>
            <a:ext cx="10390511" cy="400110"/>
          </a:xfrm>
          <a:prstGeom prst="rect">
            <a:avLst/>
          </a:prstGeom>
          <a:noFill/>
        </p:spPr>
        <p:txBody>
          <a:bodyPr wrap="square">
            <a:spAutoFit/>
          </a:bodyPr>
          <a:lstStyle/>
          <a:p>
            <a:r>
              <a:rPr lang="en-US" sz="2000" dirty="0">
                <a:solidFill>
                  <a:srgbClr val="000000"/>
                </a:solidFill>
              </a:rPr>
              <a:t>15-09-2021                                   Graham Worthington                                                  16</a:t>
            </a:r>
          </a:p>
        </p:txBody>
      </p:sp>
    </p:spTree>
    <p:extLst>
      <p:ext uri="{BB962C8B-B14F-4D97-AF65-F5344CB8AC3E}">
        <p14:creationId xmlns:p14="http://schemas.microsoft.com/office/powerpoint/2010/main" val="42377763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7421" y="-25102"/>
            <a:ext cx="11704320" cy="1625600"/>
          </a:xfrm>
        </p:spPr>
        <p:txBody>
          <a:bodyPr/>
          <a:lstStyle/>
          <a:p>
            <a:pPr algn="l"/>
            <a:r>
              <a:rPr lang="en-AU" sz="4800" dirty="0">
                <a:solidFill>
                  <a:schemeClr val="tx1"/>
                </a:solidFill>
                <a:effectLst/>
              </a:rPr>
              <a:t>EN 81 / ISO 8100 Harmonisation Progress</a:t>
            </a:r>
          </a:p>
        </p:txBody>
      </p:sp>
      <p:graphicFrame>
        <p:nvGraphicFramePr>
          <p:cNvPr id="38" name="Object 37">
            <a:extLst>
              <a:ext uri="{FF2B5EF4-FFF2-40B4-BE49-F238E27FC236}">
                <a16:creationId xmlns:a16="http://schemas.microsoft.com/office/drawing/2014/main" id="{C4B93367-569F-42EC-B555-CD52AC69EDD8}"/>
              </a:ext>
            </a:extLst>
          </p:cNvPr>
          <p:cNvGraphicFramePr>
            <a:graphicFrameLocks noChangeAspect="1"/>
          </p:cNvGraphicFramePr>
          <p:nvPr>
            <p:extLst>
              <p:ext uri="{D42A27DB-BD31-4B8C-83A1-F6EECF244321}">
                <p14:modId xmlns:p14="http://schemas.microsoft.com/office/powerpoint/2010/main" val="242730997"/>
              </p:ext>
            </p:extLst>
          </p:nvPr>
        </p:nvGraphicFramePr>
        <p:xfrm>
          <a:off x="3983831" y="1348408"/>
          <a:ext cx="9582844" cy="7056784"/>
        </p:xfrm>
        <a:graphic>
          <a:graphicData uri="http://schemas.openxmlformats.org/presentationml/2006/ole">
            <mc:AlternateContent xmlns:mc="http://schemas.openxmlformats.org/markup-compatibility/2006">
              <mc:Choice xmlns:v="urn:schemas-microsoft-com:vml" Requires="v">
                <p:oleObj name="Worksheet" r:id="rId2" imgW="9372660" imgH="6534207" progId="Excel.Sheet.12">
                  <p:embed/>
                </p:oleObj>
              </mc:Choice>
              <mc:Fallback>
                <p:oleObj name="Worksheet" r:id="rId2" imgW="9372660" imgH="6534207" progId="Excel.Sheet.12">
                  <p:embed/>
                  <p:pic>
                    <p:nvPicPr>
                      <p:cNvPr id="0" name=""/>
                      <p:cNvPicPr/>
                      <p:nvPr/>
                    </p:nvPicPr>
                    <p:blipFill>
                      <a:blip r:embed="rId3"/>
                      <a:stretch>
                        <a:fillRect/>
                      </a:stretch>
                    </p:blipFill>
                    <p:spPr>
                      <a:xfrm>
                        <a:off x="3983831" y="1348408"/>
                        <a:ext cx="9582844" cy="7056784"/>
                      </a:xfrm>
                      <a:prstGeom prst="rect">
                        <a:avLst/>
                      </a:prstGeom>
                    </p:spPr>
                  </p:pic>
                </p:oleObj>
              </mc:Fallback>
            </mc:AlternateContent>
          </a:graphicData>
        </a:graphic>
      </p:graphicFrame>
      <p:sp>
        <p:nvSpPr>
          <p:cNvPr id="43" name="TextBox 42">
            <a:extLst>
              <a:ext uri="{FF2B5EF4-FFF2-40B4-BE49-F238E27FC236}">
                <a16:creationId xmlns:a16="http://schemas.microsoft.com/office/drawing/2014/main" id="{BD99D448-6A36-4415-8C3D-6099E9872DB2}"/>
              </a:ext>
            </a:extLst>
          </p:cNvPr>
          <p:cNvSpPr txBox="1"/>
          <p:nvPr/>
        </p:nvSpPr>
        <p:spPr>
          <a:xfrm>
            <a:off x="3983831" y="8765232"/>
            <a:ext cx="9798868" cy="400110"/>
          </a:xfrm>
          <a:prstGeom prst="rect">
            <a:avLst/>
          </a:prstGeom>
          <a:noFill/>
        </p:spPr>
        <p:txBody>
          <a:bodyPr wrap="square">
            <a:spAutoFit/>
          </a:bodyPr>
          <a:lstStyle/>
          <a:p>
            <a:pPr eaLnBrk="0" hangingPunct="0">
              <a:spcBef>
                <a:spcPct val="20000"/>
              </a:spcBef>
              <a:defRPr/>
            </a:pPr>
            <a:r>
              <a:rPr lang="en-US" sz="2000" dirty="0">
                <a:solidFill>
                  <a:srgbClr val="000000"/>
                </a:solidFill>
              </a:rPr>
              <a:t>15-09-2021                                   Graham Worthington                                           17</a:t>
            </a:r>
          </a:p>
        </p:txBody>
      </p:sp>
    </p:spTree>
    <p:extLst>
      <p:ext uri="{BB962C8B-B14F-4D97-AF65-F5344CB8AC3E}">
        <p14:creationId xmlns:p14="http://schemas.microsoft.com/office/powerpoint/2010/main" val="260912782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7421" y="-25102"/>
            <a:ext cx="11704320" cy="1625600"/>
          </a:xfrm>
        </p:spPr>
        <p:txBody>
          <a:bodyPr/>
          <a:lstStyle/>
          <a:p>
            <a:pPr algn="l"/>
            <a:r>
              <a:rPr lang="en-AU" sz="4800" dirty="0">
                <a:solidFill>
                  <a:schemeClr val="tx1"/>
                </a:solidFill>
                <a:effectLst/>
              </a:rPr>
              <a:t>ISO  Performance Based Codes</a:t>
            </a:r>
          </a:p>
        </p:txBody>
      </p:sp>
      <p:pic>
        <p:nvPicPr>
          <p:cNvPr id="7" name="Picture 6">
            <a:extLst>
              <a:ext uri="{FF2B5EF4-FFF2-40B4-BE49-F238E27FC236}">
                <a16:creationId xmlns:a16="http://schemas.microsoft.com/office/drawing/2014/main" id="{F1658235-DC54-4CD0-B93F-876F9E82D78E}"/>
              </a:ext>
            </a:extLst>
          </p:cNvPr>
          <p:cNvPicPr>
            <a:picLocks noChangeAspect="1"/>
          </p:cNvPicPr>
          <p:nvPr/>
        </p:nvPicPr>
        <p:blipFill>
          <a:blip r:embed="rId3"/>
          <a:stretch>
            <a:fillRect/>
          </a:stretch>
        </p:blipFill>
        <p:spPr>
          <a:xfrm>
            <a:off x="3773587" y="1519008"/>
            <a:ext cx="10971615" cy="6454136"/>
          </a:xfrm>
          <a:prstGeom prst="rect">
            <a:avLst/>
          </a:prstGeom>
        </p:spPr>
      </p:pic>
      <p:sp>
        <p:nvSpPr>
          <p:cNvPr id="13" name="Oval 12">
            <a:extLst>
              <a:ext uri="{FF2B5EF4-FFF2-40B4-BE49-F238E27FC236}">
                <a16:creationId xmlns:a16="http://schemas.microsoft.com/office/drawing/2014/main" id="{C30B54EA-DFE9-43F6-BDEE-4AAF663418AA}"/>
              </a:ext>
            </a:extLst>
          </p:cNvPr>
          <p:cNvSpPr/>
          <p:nvPr/>
        </p:nvSpPr>
        <p:spPr bwMode="auto">
          <a:xfrm>
            <a:off x="3439941" y="1600498"/>
            <a:ext cx="1629791" cy="6876702"/>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solidFill>
                <a:srgbClr val="FFFF00"/>
              </a:solidFill>
              <a:effectLst>
                <a:outerShdw blurRad="38100" dist="38100" dir="2700000" algn="tl">
                  <a:srgbClr val="000000">
                    <a:alpha val="43137"/>
                  </a:srgbClr>
                </a:outerShdw>
              </a:effectLst>
            </a:endParaRPr>
          </a:p>
        </p:txBody>
      </p:sp>
      <p:sp>
        <p:nvSpPr>
          <p:cNvPr id="3" name="Rectangle 2">
            <a:extLst>
              <a:ext uri="{FF2B5EF4-FFF2-40B4-BE49-F238E27FC236}">
                <a16:creationId xmlns:a16="http://schemas.microsoft.com/office/drawing/2014/main" id="{C45AF372-14C6-4F0E-9D5F-FEF3B96820DF}"/>
              </a:ext>
            </a:extLst>
          </p:cNvPr>
          <p:cNvSpPr/>
          <p:nvPr/>
        </p:nvSpPr>
        <p:spPr>
          <a:xfrm>
            <a:off x="3773585" y="8672208"/>
            <a:ext cx="9793090" cy="400110"/>
          </a:xfrm>
          <a:prstGeom prst="rect">
            <a:avLst/>
          </a:prstGeom>
        </p:spPr>
        <p:txBody>
          <a:bodyPr wrap="square">
            <a:spAutoFit/>
          </a:bodyPr>
          <a:lstStyle/>
          <a:p>
            <a:pPr marL="568951" lvl="1">
              <a:defRPr/>
            </a:pPr>
            <a:r>
              <a:rPr lang="en-US" sz="2000" dirty="0">
                <a:solidFill>
                  <a:srgbClr val="000000"/>
                </a:solidFill>
              </a:rPr>
              <a:t>15-09-2021                               Graham Worthington                                         18</a:t>
            </a:r>
          </a:p>
        </p:txBody>
      </p:sp>
    </p:spTree>
    <p:extLst>
      <p:ext uri="{BB962C8B-B14F-4D97-AF65-F5344CB8AC3E}">
        <p14:creationId xmlns:p14="http://schemas.microsoft.com/office/powerpoint/2010/main" val="30569019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7152" y="130664"/>
            <a:ext cx="11293404" cy="1625600"/>
          </a:xfrm>
        </p:spPr>
        <p:txBody>
          <a:bodyPr/>
          <a:lstStyle/>
          <a:p>
            <a:pPr algn="l">
              <a:defRPr/>
            </a:pPr>
            <a:r>
              <a:rPr lang="en-AU" sz="4800" dirty="0">
                <a:solidFill>
                  <a:schemeClr val="tx1"/>
                </a:solidFill>
                <a:effectLst/>
              </a:rPr>
              <a:t>Asia Pacific Countries</a:t>
            </a:r>
          </a:p>
        </p:txBody>
      </p:sp>
      <p:sp>
        <p:nvSpPr>
          <p:cNvPr id="3" name="Content Placeholder 2"/>
          <p:cNvSpPr>
            <a:spLocks noGrp="1"/>
          </p:cNvSpPr>
          <p:nvPr>
            <p:ph idx="1"/>
          </p:nvPr>
        </p:nvSpPr>
        <p:spPr>
          <a:xfrm>
            <a:off x="3428449" y="2203182"/>
            <a:ext cx="11367910" cy="6436924"/>
          </a:xfrm>
        </p:spPr>
        <p:txBody>
          <a:bodyPr/>
          <a:lstStyle/>
          <a:p>
            <a:pPr>
              <a:defRPr/>
            </a:pPr>
            <a:endParaRPr lang="en-AU" sz="4000" dirty="0"/>
          </a:p>
          <a:p>
            <a:pPr>
              <a:defRPr/>
            </a:pPr>
            <a:endParaRPr lang="en-AU" dirty="0"/>
          </a:p>
          <a:p>
            <a:pPr>
              <a:defRPr/>
            </a:pPr>
            <a:endParaRPr lang="en-AU" dirty="0"/>
          </a:p>
        </p:txBody>
      </p:sp>
      <p:sp>
        <p:nvSpPr>
          <p:cNvPr id="7" name="Inhaltsplatzhalter 2"/>
          <p:cNvSpPr txBox="1">
            <a:spLocks/>
          </p:cNvSpPr>
          <p:nvPr/>
        </p:nvSpPr>
        <p:spPr bwMode="auto">
          <a:xfrm>
            <a:off x="3396576" y="1802566"/>
            <a:ext cx="11315826" cy="5278485"/>
          </a:xfrm>
          <a:prstGeom prst="rect">
            <a:avLst/>
          </a:prstGeom>
          <a:noFill/>
          <a:ln>
            <a:noFill/>
          </a:ln>
          <a:effectLst/>
        </p:spPr>
        <p:txBody>
          <a:bodyPr vert="horz" wrap="square" lIns="130046" tIns="65023" rIns="130046" bIns="65023"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b="1">
                <a:solidFill>
                  <a:schemeClr val="bg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sz="2400" b="1">
                <a:solidFill>
                  <a:schemeClr val="bg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b="1">
                <a:solidFill>
                  <a:schemeClr val="bg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sz="2000" b="1">
                <a:solidFill>
                  <a:schemeClr val="bg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bg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bg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bg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bg1"/>
                </a:solidFill>
                <a:effectLst>
                  <a:outerShdw blurRad="38100" dist="38100" dir="2700000" algn="tl">
                    <a:srgbClr val="000000"/>
                  </a:outerShdw>
                </a:effectLst>
                <a:latin typeface="+mn-lt"/>
              </a:defRPr>
            </a:lvl9pPr>
          </a:lstStyle>
          <a:p>
            <a:pPr marL="0" indent="0" eaLnBrk="1" hangingPunct="1">
              <a:lnSpc>
                <a:spcPct val="120000"/>
              </a:lnSpc>
              <a:spcBef>
                <a:spcPts val="1707"/>
              </a:spcBef>
              <a:buNone/>
            </a:pPr>
            <a:endParaRPr lang="en-US" altLang="zh-CN" sz="2800" dirty="0">
              <a:solidFill>
                <a:schemeClr val="tx1"/>
              </a:solidFill>
              <a:effectLst/>
              <a:latin typeface="Arial Narrow" panose="020B0606020202030204" pitchFamily="34" charset="0"/>
              <a:ea typeface="SimSun" pitchFamily="2" charset="-122"/>
            </a:endParaRPr>
          </a:p>
        </p:txBody>
      </p:sp>
      <p:sp>
        <p:nvSpPr>
          <p:cNvPr id="9" name="TextBox 8"/>
          <p:cNvSpPr txBox="1"/>
          <p:nvPr/>
        </p:nvSpPr>
        <p:spPr>
          <a:xfrm>
            <a:off x="4724746" y="2122952"/>
            <a:ext cx="3368703" cy="5825182"/>
          </a:xfrm>
          <a:prstGeom prst="rect">
            <a:avLst/>
          </a:prstGeom>
          <a:noFill/>
        </p:spPr>
        <p:txBody>
          <a:bodyPr wrap="square" lIns="130046" tIns="65023" rIns="130046" bIns="65023" rtlCol="0">
            <a:spAutoFit/>
          </a:bodyPr>
          <a:lstStyle/>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Australia</a:t>
            </a:r>
          </a:p>
          <a:p>
            <a:pPr marL="406394" indent="-406394">
              <a:buFont typeface="Arial" panose="020B0604020202020204" pitchFamily="34" charset="0"/>
              <a:buChar char="•"/>
            </a:pPr>
            <a:r>
              <a:rPr lang="en-AU" sz="2800" dirty="0">
                <a:latin typeface="Arial" pitchFamily="34" charset="0"/>
                <a:cs typeface="Times New Roman" pitchFamily="18" charset="0"/>
              </a:rPr>
              <a:t>Bangladesh</a:t>
            </a:r>
          </a:p>
          <a:p>
            <a:pPr marL="406394" indent="-406394">
              <a:buFont typeface="Arial" panose="020B0604020202020204" pitchFamily="34" charset="0"/>
              <a:buChar char="•"/>
            </a:pPr>
            <a:r>
              <a:rPr lang="en-AU" sz="2800" dirty="0">
                <a:solidFill>
                  <a:srgbClr val="000000"/>
                </a:solidFill>
                <a:latin typeface="Arial" pitchFamily="34" charset="0"/>
                <a:cs typeface="Times New Roman" pitchFamily="18" charset="0"/>
              </a:rPr>
              <a:t>Brunei</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China </a:t>
            </a:r>
          </a:p>
          <a:p>
            <a:pPr marL="406394" indent="-406394">
              <a:buFont typeface="Arial" panose="020B0604020202020204" pitchFamily="34" charset="0"/>
              <a:buChar char="•"/>
            </a:pPr>
            <a:r>
              <a:rPr lang="en-AU" sz="2800" dirty="0">
                <a:latin typeface="Arial" pitchFamily="34" charset="0"/>
                <a:cs typeface="Times New Roman" pitchFamily="18" charset="0"/>
              </a:rPr>
              <a:t>Fiji</a:t>
            </a:r>
          </a:p>
          <a:p>
            <a:pPr marL="406394" indent="-406394">
              <a:buFont typeface="Arial" panose="020B0604020202020204" pitchFamily="34" charset="0"/>
              <a:buChar char="•"/>
            </a:pPr>
            <a:r>
              <a:rPr lang="en-AU" sz="2800" dirty="0">
                <a:solidFill>
                  <a:srgbClr val="000000"/>
                </a:solidFill>
                <a:latin typeface="Arial" pitchFamily="34" charset="0"/>
                <a:cs typeface="Times New Roman" pitchFamily="18" charset="0"/>
              </a:rPr>
              <a:t>Guam</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Hong Kong</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India</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Indonesia</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Japan</a:t>
            </a:r>
          </a:p>
          <a:p>
            <a:pPr marL="406394" indent="-406394">
              <a:buFont typeface="Arial" panose="020B0604020202020204" pitchFamily="34" charset="0"/>
              <a:buChar char="•"/>
            </a:pPr>
            <a:r>
              <a:rPr lang="en-AU" sz="2800" dirty="0">
                <a:solidFill>
                  <a:srgbClr val="000000"/>
                </a:solidFill>
                <a:latin typeface="Arial" pitchFamily="34" charset="0"/>
                <a:cs typeface="Times New Roman" pitchFamily="18" charset="0"/>
              </a:rPr>
              <a:t>Kampuchea</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S. Korea</a:t>
            </a:r>
          </a:p>
          <a:p>
            <a:endParaRPr lang="en-AU" sz="3400" dirty="0">
              <a:solidFill>
                <a:srgbClr val="000000"/>
              </a:solidFill>
              <a:latin typeface="Arial" pitchFamily="34" charset="0"/>
              <a:cs typeface="Times New Roman" pitchFamily="18" charset="0"/>
            </a:endParaRPr>
          </a:p>
        </p:txBody>
      </p:sp>
      <p:sp>
        <p:nvSpPr>
          <p:cNvPr id="10" name="TextBox 9"/>
          <p:cNvSpPr txBox="1"/>
          <p:nvPr/>
        </p:nvSpPr>
        <p:spPr>
          <a:xfrm>
            <a:off x="9000542" y="2136734"/>
            <a:ext cx="3576320" cy="5384038"/>
          </a:xfrm>
          <a:prstGeom prst="rect">
            <a:avLst/>
          </a:prstGeom>
          <a:noFill/>
        </p:spPr>
        <p:txBody>
          <a:bodyPr wrap="square" lIns="130046" tIns="65023" rIns="130046" bIns="65023" rtlCol="0">
            <a:spAutoFit/>
          </a:bodyPr>
          <a:lstStyle/>
          <a:p>
            <a:pPr marL="406394" indent="-406394">
              <a:buFont typeface="Arial" panose="020B0604020202020204" pitchFamily="34" charset="0"/>
              <a:buChar char="•"/>
            </a:pPr>
            <a:r>
              <a:rPr lang="en-AU" sz="2800" dirty="0">
                <a:latin typeface="Arial" pitchFamily="34" charset="0"/>
                <a:cs typeface="Times New Roman" pitchFamily="18" charset="0"/>
              </a:rPr>
              <a:t>Laos</a:t>
            </a:r>
          </a:p>
          <a:p>
            <a:pPr marL="406394" indent="-406394">
              <a:buFont typeface="Arial" panose="020B0604020202020204" pitchFamily="34" charset="0"/>
              <a:buChar char="•"/>
            </a:pPr>
            <a:r>
              <a:rPr lang="en-AU" sz="2800" dirty="0">
                <a:solidFill>
                  <a:srgbClr val="00B050"/>
                </a:solidFill>
                <a:latin typeface="Arial" pitchFamily="34" charset="0"/>
                <a:cs typeface="Times New Roman" pitchFamily="18" charset="0"/>
              </a:rPr>
              <a:t>Macau</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Malaysia</a:t>
            </a:r>
          </a:p>
          <a:p>
            <a:pPr marL="406394" indent="-406394">
              <a:buFont typeface="Arial" panose="020B0604020202020204" pitchFamily="34" charset="0"/>
              <a:buChar char="•"/>
            </a:pPr>
            <a:r>
              <a:rPr lang="en-AU" sz="2800" dirty="0">
                <a:solidFill>
                  <a:srgbClr val="000000"/>
                </a:solidFill>
                <a:latin typeface="Arial" pitchFamily="34" charset="0"/>
                <a:cs typeface="Times New Roman" pitchFamily="18" charset="0"/>
              </a:rPr>
              <a:t>Myanmar</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New Zealand</a:t>
            </a:r>
          </a:p>
          <a:p>
            <a:pPr marL="406394" indent="-406394">
              <a:buFont typeface="Arial" panose="020B0604020202020204" pitchFamily="34" charset="0"/>
              <a:buChar char="•"/>
            </a:pPr>
            <a:r>
              <a:rPr lang="en-AU" sz="2800" dirty="0">
                <a:solidFill>
                  <a:srgbClr val="000000"/>
                </a:solidFill>
                <a:latin typeface="Arial" pitchFamily="34" charset="0"/>
                <a:cs typeface="Times New Roman" pitchFamily="18" charset="0"/>
              </a:rPr>
              <a:t>Pakistan</a:t>
            </a:r>
          </a:p>
          <a:p>
            <a:pPr marL="406394" indent="-406394">
              <a:buFont typeface="Arial" panose="020B0604020202020204" pitchFamily="34" charset="0"/>
              <a:buChar char="•"/>
            </a:pPr>
            <a:r>
              <a:rPr lang="en-AU" sz="2800" dirty="0">
                <a:solidFill>
                  <a:srgbClr val="FFC000"/>
                </a:solidFill>
                <a:latin typeface="Arial" pitchFamily="34" charset="0"/>
                <a:cs typeface="Times New Roman" pitchFamily="18" charset="0"/>
              </a:rPr>
              <a:t>Philippines</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Singapore</a:t>
            </a:r>
          </a:p>
          <a:p>
            <a:pPr marL="406394" indent="-406394">
              <a:buFont typeface="Arial" panose="020B0604020202020204" pitchFamily="34" charset="0"/>
              <a:buChar char="•"/>
            </a:pPr>
            <a:r>
              <a:rPr lang="en-AU" sz="2800" dirty="0">
                <a:solidFill>
                  <a:srgbClr val="000000"/>
                </a:solidFill>
                <a:latin typeface="Arial" pitchFamily="34" charset="0"/>
                <a:cs typeface="Times New Roman" pitchFamily="18" charset="0"/>
              </a:rPr>
              <a:t>Sri Lanka</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Thailand </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Taiwan, ROC</a:t>
            </a:r>
          </a:p>
          <a:p>
            <a:pPr marL="406394" indent="-406394">
              <a:buFont typeface="Arial" panose="020B0604020202020204" pitchFamily="34" charset="0"/>
              <a:buChar char="•"/>
            </a:pPr>
            <a:r>
              <a:rPr lang="en-AU" sz="2800" dirty="0">
                <a:solidFill>
                  <a:srgbClr val="02AE2B"/>
                </a:solidFill>
                <a:latin typeface="Arial" pitchFamily="34" charset="0"/>
                <a:cs typeface="Times New Roman" pitchFamily="18" charset="0"/>
              </a:rPr>
              <a:t>Vietnam</a:t>
            </a:r>
          </a:p>
        </p:txBody>
      </p:sp>
      <p:sp>
        <p:nvSpPr>
          <p:cNvPr id="4" name="TextBox 3"/>
          <p:cNvSpPr txBox="1"/>
          <p:nvPr/>
        </p:nvSpPr>
        <p:spPr>
          <a:xfrm>
            <a:off x="4095242" y="1428738"/>
            <a:ext cx="8959821" cy="654536"/>
          </a:xfrm>
          <a:prstGeom prst="rect">
            <a:avLst/>
          </a:prstGeom>
          <a:noFill/>
        </p:spPr>
        <p:txBody>
          <a:bodyPr wrap="none" lIns="130046" tIns="65023" rIns="130046" bIns="65023" rtlCol="0">
            <a:spAutoFit/>
          </a:bodyPr>
          <a:lstStyle/>
          <a:p>
            <a:r>
              <a:rPr lang="en-AU" sz="3400" b="1" dirty="0">
                <a:solidFill>
                  <a:srgbClr val="3333FF"/>
                </a:solidFill>
                <a:latin typeface="+mj-lt"/>
              </a:rPr>
              <a:t>24  Regional Countries under the  PALEA  Umbrella</a:t>
            </a:r>
          </a:p>
        </p:txBody>
      </p:sp>
      <p:sp>
        <p:nvSpPr>
          <p:cNvPr id="11" name="Rectangle 10"/>
          <p:cNvSpPr/>
          <p:nvPr/>
        </p:nvSpPr>
        <p:spPr bwMode="auto">
          <a:xfrm>
            <a:off x="3780713" y="7522637"/>
            <a:ext cx="153617" cy="186890"/>
          </a:xfrm>
          <a:prstGeom prst="rect">
            <a:avLst/>
          </a:prstGeom>
          <a:solidFill>
            <a:srgbClr val="02AE2B"/>
          </a:solidFill>
          <a:ln w="9525" cap="flat" cmpd="sng" algn="ctr">
            <a:solidFill>
              <a:schemeClr val="tx1"/>
            </a:solidFill>
            <a:prstDash val="solid"/>
            <a:round/>
            <a:headEnd type="none" w="med" len="med"/>
            <a:tailEnd type="none" w="med" len="med"/>
          </a:ln>
          <a:effectLst/>
        </p:spPr>
        <p:txBody>
          <a:bodyPr vert="horz" wrap="square" lIns="130046" tIns="65023" rIns="130046" bIns="65023" numCol="1" rtlCol="0" anchor="t" anchorCtr="0" compatLnSpc="1">
            <a:prstTxWarp prst="textNoShape">
              <a:avLst/>
            </a:prstTxWarp>
          </a:bodyPr>
          <a:lstStyle/>
          <a:p>
            <a:pPr defTabSz="1300460"/>
            <a:endParaRPr lang="en-AU" sz="2600" dirty="0">
              <a:solidFill>
                <a:srgbClr val="FFFF00"/>
              </a:solidFill>
              <a:effectLst>
                <a:outerShdw blurRad="38100" dist="38100" dir="2700000" algn="tl">
                  <a:srgbClr val="000000">
                    <a:alpha val="43137"/>
                  </a:srgbClr>
                </a:outerShdw>
              </a:effectLst>
            </a:endParaRPr>
          </a:p>
        </p:txBody>
      </p:sp>
      <p:sp>
        <p:nvSpPr>
          <p:cNvPr id="12" name="Rectangle 11"/>
          <p:cNvSpPr/>
          <p:nvPr/>
        </p:nvSpPr>
        <p:spPr bwMode="auto">
          <a:xfrm>
            <a:off x="3784599" y="7832827"/>
            <a:ext cx="153617" cy="18689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130046" tIns="65023" rIns="130046" bIns="65023" numCol="1" rtlCol="0" anchor="t" anchorCtr="0" compatLnSpc="1">
            <a:prstTxWarp prst="textNoShape">
              <a:avLst/>
            </a:prstTxWarp>
          </a:bodyPr>
          <a:lstStyle/>
          <a:p>
            <a:pPr defTabSz="1300460"/>
            <a:endParaRPr lang="en-AU" sz="2600" dirty="0">
              <a:solidFill>
                <a:srgbClr val="FFC000"/>
              </a:solidFill>
              <a:effectLst>
                <a:outerShdw blurRad="38100" dist="38100" dir="2700000" algn="tl">
                  <a:srgbClr val="000000">
                    <a:alpha val="43137"/>
                  </a:srgbClr>
                </a:outerShdw>
              </a:effectLst>
            </a:endParaRPr>
          </a:p>
        </p:txBody>
      </p:sp>
      <p:sp>
        <p:nvSpPr>
          <p:cNvPr id="13" name="Rectangle 12"/>
          <p:cNvSpPr/>
          <p:nvPr/>
        </p:nvSpPr>
        <p:spPr bwMode="auto">
          <a:xfrm>
            <a:off x="3781224" y="8143020"/>
            <a:ext cx="139652" cy="18689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130046" tIns="65023" rIns="130046" bIns="65023" numCol="1" rtlCol="0" anchor="t" anchorCtr="0" compatLnSpc="1">
            <a:prstTxWarp prst="textNoShape">
              <a:avLst/>
            </a:prstTxWarp>
          </a:bodyPr>
          <a:lstStyle/>
          <a:p>
            <a:pPr defTabSz="1300460"/>
            <a:endParaRPr lang="en-AU" sz="2600" dirty="0">
              <a:solidFill>
                <a:srgbClr val="FFFF00"/>
              </a:solidFill>
              <a:effectLst>
                <a:outerShdw blurRad="38100" dist="38100" dir="2700000" algn="tl">
                  <a:srgbClr val="000000">
                    <a:alpha val="43137"/>
                  </a:srgbClr>
                </a:outerShdw>
              </a:effectLst>
            </a:endParaRPr>
          </a:p>
        </p:txBody>
      </p:sp>
      <p:sp>
        <p:nvSpPr>
          <p:cNvPr id="14" name="TextBox 13"/>
          <p:cNvSpPr txBox="1"/>
          <p:nvPr/>
        </p:nvSpPr>
        <p:spPr>
          <a:xfrm>
            <a:off x="4099404" y="7466832"/>
            <a:ext cx="3994044" cy="377537"/>
          </a:xfrm>
          <a:prstGeom prst="rect">
            <a:avLst/>
          </a:prstGeom>
          <a:noFill/>
        </p:spPr>
        <p:txBody>
          <a:bodyPr wrap="square" lIns="130046" tIns="65023" rIns="130046" bIns="65023" rtlCol="0">
            <a:spAutoFit/>
          </a:bodyPr>
          <a:lstStyle/>
          <a:p>
            <a:r>
              <a:rPr lang="en-AU" sz="1600" dirty="0"/>
              <a:t>Standards Body or Code Committee</a:t>
            </a:r>
          </a:p>
        </p:txBody>
      </p:sp>
      <p:sp>
        <p:nvSpPr>
          <p:cNvPr id="15" name="TextBox 14"/>
          <p:cNvSpPr txBox="1"/>
          <p:nvPr/>
        </p:nvSpPr>
        <p:spPr>
          <a:xfrm>
            <a:off x="4087946" y="7754357"/>
            <a:ext cx="3994044" cy="377537"/>
          </a:xfrm>
          <a:prstGeom prst="rect">
            <a:avLst/>
          </a:prstGeom>
          <a:noFill/>
        </p:spPr>
        <p:txBody>
          <a:bodyPr wrap="square" lIns="130046" tIns="65023" rIns="130046" bIns="65023" rtlCol="0">
            <a:spAutoFit/>
          </a:bodyPr>
          <a:lstStyle/>
          <a:p>
            <a:r>
              <a:rPr lang="en-AU" sz="1600" dirty="0"/>
              <a:t>Some  initial activity</a:t>
            </a:r>
          </a:p>
        </p:txBody>
      </p:sp>
      <p:sp>
        <p:nvSpPr>
          <p:cNvPr id="16" name="TextBox 15"/>
          <p:cNvSpPr txBox="1"/>
          <p:nvPr/>
        </p:nvSpPr>
        <p:spPr>
          <a:xfrm>
            <a:off x="4092132" y="8071853"/>
            <a:ext cx="3994044" cy="377537"/>
          </a:xfrm>
          <a:prstGeom prst="rect">
            <a:avLst/>
          </a:prstGeom>
          <a:noFill/>
        </p:spPr>
        <p:txBody>
          <a:bodyPr wrap="square" lIns="130046" tIns="65023" rIns="130046" bIns="65023" rtlCol="0">
            <a:spAutoFit/>
          </a:bodyPr>
          <a:lstStyle/>
          <a:p>
            <a:r>
              <a:rPr lang="en-AU" sz="1600" dirty="0"/>
              <a:t>No activity at present time</a:t>
            </a:r>
          </a:p>
        </p:txBody>
      </p:sp>
      <p:sp>
        <p:nvSpPr>
          <p:cNvPr id="17" name="Fußzeilenplatzhalter 6"/>
          <p:cNvSpPr>
            <a:spLocks noGrp="1"/>
          </p:cNvSpPr>
          <p:nvPr>
            <p:ph type="ftr" sz="quarter" idx="11"/>
          </p:nvPr>
        </p:nvSpPr>
        <p:spPr>
          <a:xfrm>
            <a:off x="3419433" y="8659937"/>
            <a:ext cx="7384485" cy="370699"/>
          </a:xfrm>
        </p:spPr>
        <p:txBody>
          <a:bodyPr/>
          <a:lstStyle/>
          <a:p>
            <a:pPr>
              <a:defRPr/>
            </a:pPr>
            <a:r>
              <a:rPr lang="en-US" dirty="0">
                <a:solidFill>
                  <a:srgbClr val="000000"/>
                </a:solidFill>
              </a:rPr>
              <a:t>15-09-2021                                           Graham Worthington</a:t>
            </a:r>
            <a:endParaRPr lang="en-US" dirty="0"/>
          </a:p>
        </p:txBody>
      </p:sp>
      <p:sp>
        <p:nvSpPr>
          <p:cNvPr id="5" name="TextBox 4"/>
          <p:cNvSpPr txBox="1"/>
          <p:nvPr/>
        </p:nvSpPr>
        <p:spPr>
          <a:xfrm>
            <a:off x="12859216" y="8663813"/>
            <a:ext cx="821059" cy="400110"/>
          </a:xfrm>
          <a:prstGeom prst="rect">
            <a:avLst/>
          </a:prstGeom>
          <a:noFill/>
        </p:spPr>
        <p:txBody>
          <a:bodyPr wrap="none" rtlCol="0">
            <a:spAutoFit/>
          </a:bodyPr>
          <a:lstStyle/>
          <a:p>
            <a:r>
              <a:rPr lang="en-AU" sz="2000" dirty="0"/>
              <a:t>       1</a:t>
            </a:r>
          </a:p>
        </p:txBody>
      </p:sp>
    </p:spTree>
    <p:extLst>
      <p:ext uri="{BB962C8B-B14F-4D97-AF65-F5344CB8AC3E}">
        <p14:creationId xmlns:p14="http://schemas.microsoft.com/office/powerpoint/2010/main" val="2730601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8499" y="124272"/>
            <a:ext cx="12025268" cy="1625600"/>
          </a:xfrm>
        </p:spPr>
        <p:txBody>
          <a:bodyPr/>
          <a:lstStyle/>
          <a:p>
            <a:pPr algn="l"/>
            <a:r>
              <a:rPr lang="en-AU" sz="4800" dirty="0">
                <a:solidFill>
                  <a:schemeClr val="tx1"/>
                </a:solidFill>
                <a:effectLst/>
              </a:rPr>
              <a:t> Global Conformity Assessment Process GCAP’s</a:t>
            </a:r>
          </a:p>
        </p:txBody>
      </p:sp>
      <p:sp>
        <p:nvSpPr>
          <p:cNvPr id="3" name="Content Placeholder 2"/>
          <p:cNvSpPr>
            <a:spLocks noGrp="1"/>
          </p:cNvSpPr>
          <p:nvPr>
            <p:ph idx="1"/>
          </p:nvPr>
        </p:nvSpPr>
        <p:spPr>
          <a:xfrm>
            <a:off x="3318973" y="1756396"/>
            <a:ext cx="11704320" cy="6840760"/>
          </a:xfrm>
        </p:spPr>
        <p:txBody>
          <a:bodyPr>
            <a:normAutofit fontScale="25000" lnSpcReduction="20000"/>
          </a:bodyPr>
          <a:lstStyle/>
          <a:p>
            <a:pPr marL="0" indent="0">
              <a:buNone/>
            </a:pPr>
            <a:r>
              <a:rPr lang="en-AU" sz="12800" dirty="0">
                <a:solidFill>
                  <a:schemeClr val="tx1"/>
                </a:solidFill>
                <a:effectLst/>
              </a:rPr>
              <a:t>Notified Bodies (NB)  </a:t>
            </a:r>
            <a:r>
              <a:rPr lang="en-AU" sz="9600" dirty="0">
                <a:solidFill>
                  <a:schemeClr val="tx1"/>
                </a:solidFill>
                <a:effectLst/>
              </a:rPr>
              <a:t>Example : </a:t>
            </a:r>
            <a:r>
              <a:rPr lang="en-AU" sz="9600" b="0" dirty="0">
                <a:solidFill>
                  <a:schemeClr val="tx1"/>
                </a:solidFill>
                <a:effectLst/>
              </a:rPr>
              <a:t>TUV SUD Korea</a:t>
            </a:r>
          </a:p>
          <a:p>
            <a:pPr marL="0" indent="0">
              <a:buNone/>
            </a:pPr>
            <a:r>
              <a:rPr lang="en-AU" sz="9600" b="0" dirty="0">
                <a:solidFill>
                  <a:schemeClr val="tx1"/>
                </a:solidFill>
                <a:effectLst/>
              </a:rPr>
              <a:t>A conformity assessment body officially designated by the National authority to carry out the procedures for conformity assessment within the meaning of the applicable union harmonisation legislation , in our case this is the Lift Directive. </a:t>
            </a:r>
          </a:p>
          <a:p>
            <a:pPr marL="0" indent="0">
              <a:buNone/>
            </a:pPr>
            <a:endParaRPr lang="en-AU" sz="4000" dirty="0">
              <a:solidFill>
                <a:schemeClr val="tx1"/>
              </a:solidFill>
              <a:effectLst/>
            </a:endParaRPr>
          </a:p>
          <a:p>
            <a:pPr marL="0" indent="0">
              <a:buNone/>
            </a:pPr>
            <a:r>
              <a:rPr lang="en-AU" sz="12800" dirty="0">
                <a:solidFill>
                  <a:schemeClr val="tx1"/>
                </a:solidFill>
                <a:effectLst/>
              </a:rPr>
              <a:t>Conformity Assessment Bodies CAB) </a:t>
            </a:r>
            <a:r>
              <a:rPr lang="en-AU" sz="9600" dirty="0">
                <a:solidFill>
                  <a:schemeClr val="tx1"/>
                </a:solidFill>
                <a:effectLst/>
              </a:rPr>
              <a:t>Example : </a:t>
            </a:r>
            <a:r>
              <a:rPr lang="en-AU" sz="9600" b="0" dirty="0">
                <a:solidFill>
                  <a:schemeClr val="tx1"/>
                </a:solidFill>
                <a:effectLst/>
              </a:rPr>
              <a:t>KOLAS and KAS</a:t>
            </a:r>
            <a:endParaRPr lang="en-AU" sz="12800" dirty="0">
              <a:solidFill>
                <a:schemeClr val="tx1"/>
              </a:solidFill>
              <a:effectLst/>
            </a:endParaRPr>
          </a:p>
          <a:p>
            <a:pPr marL="0" indent="0">
              <a:buNone/>
            </a:pPr>
            <a:r>
              <a:rPr lang="en-AU" sz="9600" b="0" dirty="0">
                <a:solidFill>
                  <a:schemeClr val="tx1"/>
                </a:solidFill>
                <a:effectLst/>
              </a:rPr>
              <a:t>A body that performs one or several elements of conformity assessment , including one or several of the following activities: calibration , testing , certification and inspection.</a:t>
            </a:r>
          </a:p>
          <a:p>
            <a:pPr marL="0" indent="0">
              <a:buNone/>
            </a:pPr>
            <a:endParaRPr lang="en-AU" sz="5600" dirty="0">
              <a:solidFill>
                <a:schemeClr val="tx1"/>
              </a:solidFill>
              <a:effectLst/>
            </a:endParaRPr>
          </a:p>
          <a:p>
            <a:pPr marL="0" indent="0">
              <a:buNone/>
            </a:pPr>
            <a:r>
              <a:rPr lang="en-AU" sz="12800" dirty="0">
                <a:solidFill>
                  <a:schemeClr val="tx1"/>
                </a:solidFill>
                <a:effectLst/>
              </a:rPr>
              <a:t>Benefits</a:t>
            </a:r>
          </a:p>
          <a:p>
            <a:pPr marL="0" indent="0">
              <a:buNone/>
            </a:pPr>
            <a:endParaRPr lang="en-AU" sz="5600" b="0" dirty="0">
              <a:solidFill>
                <a:schemeClr val="tx1"/>
              </a:solidFill>
              <a:effectLst/>
            </a:endParaRPr>
          </a:p>
          <a:p>
            <a:r>
              <a:rPr lang="en-AU" sz="9600" b="0" dirty="0">
                <a:solidFill>
                  <a:schemeClr val="tx1"/>
                </a:solidFill>
                <a:effectLst/>
              </a:rPr>
              <a:t>Promotes new  innovation and new technology not mentioned  in prescriptive codes</a:t>
            </a:r>
          </a:p>
          <a:p>
            <a:pPr marL="0" indent="0">
              <a:buNone/>
            </a:pPr>
            <a:endParaRPr lang="en-AU" sz="9600" b="0" dirty="0">
              <a:solidFill>
                <a:schemeClr val="tx1"/>
              </a:solidFill>
              <a:effectLst/>
            </a:endParaRPr>
          </a:p>
          <a:p>
            <a:pPr>
              <a:buFont typeface="Arial" panose="020B0604020202020204" pitchFamily="34" charset="0"/>
              <a:buChar char="•"/>
            </a:pPr>
            <a:r>
              <a:rPr lang="en-AU" sz="9600" b="0" dirty="0">
                <a:solidFill>
                  <a:schemeClr val="tx1"/>
                </a:solidFill>
                <a:effectLst/>
              </a:rPr>
              <a:t>Ensures that lifts are strictly designed , installed and maintained to codes </a:t>
            </a:r>
          </a:p>
          <a:p>
            <a:pPr marL="0" indent="0">
              <a:buNone/>
            </a:pPr>
            <a:endParaRPr lang="en-AU" sz="9600" b="0" dirty="0">
              <a:solidFill>
                <a:schemeClr val="tx1"/>
              </a:solidFill>
              <a:effectLst/>
            </a:endParaRPr>
          </a:p>
          <a:p>
            <a:pPr>
              <a:buFont typeface="Arial" panose="020B0604020202020204" pitchFamily="34" charset="0"/>
              <a:buChar char="•"/>
            </a:pPr>
            <a:r>
              <a:rPr lang="en-AU" sz="9600" b="0" dirty="0">
                <a:solidFill>
                  <a:schemeClr val="tx1"/>
                </a:solidFill>
                <a:effectLst/>
              </a:rPr>
              <a:t>Helps regulators ensure the safety, quality and environmental parameters are met </a:t>
            </a:r>
          </a:p>
          <a:p>
            <a:pPr>
              <a:buFont typeface="Arial" panose="020B0604020202020204" pitchFamily="34" charset="0"/>
              <a:buChar char="•"/>
            </a:pPr>
            <a:endParaRPr lang="en-AU" sz="9600" b="0" dirty="0">
              <a:solidFill>
                <a:schemeClr val="tx1"/>
              </a:solidFill>
              <a:effectLst/>
            </a:endParaRPr>
          </a:p>
          <a:p>
            <a:pPr>
              <a:buFont typeface="Arial" panose="020B0604020202020204" pitchFamily="34" charset="0"/>
              <a:buChar char="•"/>
            </a:pPr>
            <a:r>
              <a:rPr lang="en-AU" sz="9600" b="0" dirty="0">
                <a:solidFill>
                  <a:schemeClr val="tx1"/>
                </a:solidFill>
                <a:effectLst/>
              </a:rPr>
              <a:t>Provides customers and stakeholders with added confidence</a:t>
            </a:r>
          </a:p>
          <a:p>
            <a:pPr marL="0" indent="0">
              <a:buNone/>
            </a:pPr>
            <a:endParaRPr lang="en-AU" sz="9600" b="0" dirty="0">
              <a:solidFill>
                <a:schemeClr val="tx1"/>
              </a:solidFill>
              <a:effectLst/>
            </a:endParaRPr>
          </a:p>
          <a:p>
            <a:pPr>
              <a:buFont typeface="Arial" panose="020B0604020202020204" pitchFamily="34" charset="0"/>
              <a:buChar char="•"/>
            </a:pPr>
            <a:r>
              <a:rPr lang="en-AU" sz="9600" b="0" dirty="0">
                <a:solidFill>
                  <a:schemeClr val="tx1"/>
                </a:solidFill>
                <a:effectLst/>
              </a:rPr>
              <a:t>Can provide companies with a competitive edge </a:t>
            </a:r>
          </a:p>
          <a:p>
            <a:pPr marL="0" indent="0">
              <a:buNone/>
            </a:pPr>
            <a:endParaRPr lang="en-AU" sz="4400" b="0" dirty="0">
              <a:solidFill>
                <a:schemeClr val="tx1"/>
              </a:solidFill>
              <a:effectLst/>
            </a:endParaRPr>
          </a:p>
          <a:p>
            <a:pPr marL="0" indent="0">
              <a:buNone/>
            </a:pPr>
            <a:r>
              <a:rPr lang="en-US" sz="8000" b="0" kern="1200" dirty="0">
                <a:solidFill>
                  <a:srgbClr val="000000"/>
                </a:solidFill>
                <a:effectLst/>
                <a:latin typeface="Arial" charset="0"/>
              </a:rPr>
              <a:t>15-09-2021                                   Graham Worthington                                                   19</a:t>
            </a:r>
          </a:p>
          <a:p>
            <a:pPr>
              <a:buFont typeface="Arial" panose="020B0604020202020204" pitchFamily="34" charset="0"/>
              <a:buChar char="•"/>
            </a:pPr>
            <a:endParaRPr lang="en-AU" sz="9600" b="0" dirty="0">
              <a:solidFill>
                <a:schemeClr val="tx1"/>
              </a:solidFill>
              <a:effectLst/>
            </a:endParaRPr>
          </a:p>
          <a:p>
            <a:pPr>
              <a:buFont typeface="Arial" panose="020B0604020202020204" pitchFamily="34" charset="0"/>
              <a:buChar char="•"/>
            </a:pPr>
            <a:endParaRPr lang="en-AU" sz="9600" b="0" dirty="0">
              <a:solidFill>
                <a:schemeClr val="tx1"/>
              </a:solidFill>
              <a:effectLst/>
            </a:endParaRPr>
          </a:p>
          <a:p>
            <a:pPr>
              <a:buFont typeface="Arial" panose="020B0604020202020204" pitchFamily="34" charset="0"/>
              <a:buChar char="•"/>
            </a:pPr>
            <a:endParaRPr lang="en-AU" sz="11200" b="0" dirty="0">
              <a:solidFill>
                <a:schemeClr val="tx1"/>
              </a:solidFill>
              <a:effectLst/>
            </a:endParaRPr>
          </a:p>
          <a:p>
            <a:pPr>
              <a:buFont typeface="Arial" panose="020B0604020202020204" pitchFamily="34" charset="0"/>
              <a:buChar char="•"/>
            </a:pPr>
            <a:endParaRPr lang="en-AU" sz="11200" b="0" dirty="0">
              <a:solidFill>
                <a:schemeClr val="tx1"/>
              </a:solidFill>
              <a:effectLst/>
            </a:endParaRPr>
          </a:p>
          <a:p>
            <a:pPr>
              <a:buFont typeface="Arial" panose="020B0604020202020204" pitchFamily="34" charset="0"/>
              <a:buChar char="•"/>
            </a:pPr>
            <a:endParaRPr lang="en-AU" sz="11200" b="0" dirty="0">
              <a:solidFill>
                <a:schemeClr val="tx1"/>
              </a:solidFill>
              <a:effectLst/>
            </a:endParaRPr>
          </a:p>
          <a:p>
            <a:pPr>
              <a:buFont typeface="Arial" panose="020B0604020202020204" pitchFamily="34" charset="0"/>
              <a:buChar char="•"/>
            </a:pPr>
            <a:endParaRPr lang="en-AU" sz="11200" b="0" dirty="0">
              <a:solidFill>
                <a:schemeClr val="tx1"/>
              </a:solidFill>
              <a:effectLst/>
            </a:endParaRPr>
          </a:p>
          <a:p>
            <a:pPr marL="0" indent="0">
              <a:buNone/>
            </a:pPr>
            <a:endParaRPr lang="en-AU" sz="12800" b="0" dirty="0">
              <a:solidFill>
                <a:schemeClr val="tx1"/>
              </a:solidFill>
              <a:effectLst/>
            </a:endParaRPr>
          </a:p>
          <a:p>
            <a:pPr marL="0" indent="0">
              <a:buNone/>
            </a:pPr>
            <a:endParaRPr lang="en-AU" sz="12800" b="0" dirty="0">
              <a:solidFill>
                <a:schemeClr val="tx1"/>
              </a:solidFill>
              <a:effectLst/>
            </a:endParaRPr>
          </a:p>
          <a:p>
            <a:pPr marL="568951" lvl="1" indent="0" eaLnBrk="1" hangingPunct="1">
              <a:spcBef>
                <a:spcPct val="0"/>
              </a:spcBef>
              <a:buNone/>
              <a:defRPr/>
            </a:pPr>
            <a:endParaRPr lang="en-US" sz="8000" b="0" kern="1200" dirty="0">
              <a:solidFill>
                <a:srgbClr val="000000"/>
              </a:solidFill>
              <a:effectLst/>
              <a:latin typeface="Arial" charset="0"/>
            </a:endParaRPr>
          </a:p>
          <a:p>
            <a:pPr marL="568951" lvl="1" indent="0" eaLnBrk="1" hangingPunct="1">
              <a:spcBef>
                <a:spcPct val="0"/>
              </a:spcBef>
              <a:buNone/>
              <a:defRPr/>
            </a:pPr>
            <a:r>
              <a:rPr lang="en-US" sz="8000" b="0" kern="1200" dirty="0">
                <a:solidFill>
                  <a:srgbClr val="000000"/>
                </a:solidFill>
                <a:effectLst/>
                <a:latin typeface="Arial" charset="0"/>
              </a:rPr>
              <a:t>15-09-2021                               Graham Worthington                                               13</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4175859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5" end="3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7421" y="-25102"/>
            <a:ext cx="11704320" cy="1625600"/>
          </a:xfrm>
        </p:spPr>
        <p:txBody>
          <a:bodyPr/>
          <a:lstStyle/>
          <a:p>
            <a:pPr algn="l"/>
            <a:r>
              <a:rPr lang="en-AU" sz="4800" dirty="0">
                <a:solidFill>
                  <a:schemeClr val="tx1"/>
                </a:solidFill>
                <a:effectLst/>
              </a:rPr>
              <a:t>Conformity Assessment Processes</a:t>
            </a:r>
          </a:p>
        </p:txBody>
      </p:sp>
      <p:sp>
        <p:nvSpPr>
          <p:cNvPr id="28" name="TextBox 27">
            <a:extLst>
              <a:ext uri="{FF2B5EF4-FFF2-40B4-BE49-F238E27FC236}">
                <a16:creationId xmlns:a16="http://schemas.microsoft.com/office/drawing/2014/main" id="{B776D320-ABAD-4EEF-99D0-44446D735DA9}"/>
              </a:ext>
            </a:extLst>
          </p:cNvPr>
          <p:cNvSpPr txBox="1"/>
          <p:nvPr/>
        </p:nvSpPr>
        <p:spPr>
          <a:xfrm>
            <a:off x="6221859" y="1766892"/>
            <a:ext cx="5724644" cy="461665"/>
          </a:xfrm>
          <a:prstGeom prst="rect">
            <a:avLst/>
          </a:prstGeom>
          <a:noFill/>
        </p:spPr>
        <p:txBody>
          <a:bodyPr wrap="none" rtlCol="0">
            <a:spAutoFit/>
          </a:bodyPr>
          <a:lstStyle/>
          <a:p>
            <a:r>
              <a:rPr lang="en-AU" b="1" dirty="0">
                <a:solidFill>
                  <a:srgbClr val="003870"/>
                </a:solidFill>
              </a:rPr>
              <a:t>Global Essential Safety Requirements</a:t>
            </a:r>
            <a:endParaRPr lang="en-US" b="1" dirty="0">
              <a:solidFill>
                <a:srgbClr val="003870"/>
              </a:solidFill>
            </a:endParaRPr>
          </a:p>
        </p:txBody>
      </p:sp>
      <p:sp>
        <p:nvSpPr>
          <p:cNvPr id="29" name="TextBox 28">
            <a:extLst>
              <a:ext uri="{FF2B5EF4-FFF2-40B4-BE49-F238E27FC236}">
                <a16:creationId xmlns:a16="http://schemas.microsoft.com/office/drawing/2014/main" id="{A1488078-460F-48E6-ABBC-B075022BA534}"/>
              </a:ext>
            </a:extLst>
          </p:cNvPr>
          <p:cNvSpPr txBox="1"/>
          <p:nvPr/>
        </p:nvSpPr>
        <p:spPr>
          <a:xfrm>
            <a:off x="6227516" y="3293482"/>
            <a:ext cx="3914854" cy="461665"/>
          </a:xfrm>
          <a:prstGeom prst="rect">
            <a:avLst/>
          </a:prstGeom>
          <a:noFill/>
        </p:spPr>
        <p:txBody>
          <a:bodyPr wrap="none" rtlCol="0">
            <a:spAutoFit/>
          </a:bodyPr>
          <a:lstStyle/>
          <a:p>
            <a:r>
              <a:rPr lang="en-AU" b="1" dirty="0">
                <a:solidFill>
                  <a:srgbClr val="003870"/>
                </a:solidFill>
              </a:rPr>
              <a:t>Global Safety Parameters</a:t>
            </a:r>
            <a:endParaRPr lang="en-US" b="1" dirty="0">
              <a:solidFill>
                <a:srgbClr val="003870"/>
              </a:solidFill>
            </a:endParaRPr>
          </a:p>
        </p:txBody>
      </p:sp>
      <p:sp>
        <p:nvSpPr>
          <p:cNvPr id="30" name="TextBox 29">
            <a:extLst>
              <a:ext uri="{FF2B5EF4-FFF2-40B4-BE49-F238E27FC236}">
                <a16:creationId xmlns:a16="http://schemas.microsoft.com/office/drawing/2014/main" id="{6E49FA01-84C0-4E48-BF36-0F35F54A2436}"/>
              </a:ext>
            </a:extLst>
          </p:cNvPr>
          <p:cNvSpPr txBox="1"/>
          <p:nvPr/>
        </p:nvSpPr>
        <p:spPr>
          <a:xfrm>
            <a:off x="6312332" y="6481260"/>
            <a:ext cx="4834016" cy="461665"/>
          </a:xfrm>
          <a:prstGeom prst="rect">
            <a:avLst/>
          </a:prstGeom>
          <a:noFill/>
        </p:spPr>
        <p:txBody>
          <a:bodyPr wrap="none" rtlCol="0">
            <a:spAutoFit/>
          </a:bodyPr>
          <a:lstStyle/>
          <a:p>
            <a:r>
              <a:rPr lang="en-AU" b="1" dirty="0">
                <a:solidFill>
                  <a:srgbClr val="003870"/>
                </a:solidFill>
              </a:rPr>
              <a:t>GCAP for Accreditation for Lifts</a:t>
            </a:r>
            <a:endParaRPr lang="en-US" b="1" dirty="0">
              <a:solidFill>
                <a:srgbClr val="003870"/>
              </a:solidFill>
            </a:endParaRPr>
          </a:p>
        </p:txBody>
      </p:sp>
      <p:sp>
        <p:nvSpPr>
          <p:cNvPr id="31" name="TextBox 30">
            <a:extLst>
              <a:ext uri="{FF2B5EF4-FFF2-40B4-BE49-F238E27FC236}">
                <a16:creationId xmlns:a16="http://schemas.microsoft.com/office/drawing/2014/main" id="{349C99B8-C657-47D7-8810-188392DD373F}"/>
              </a:ext>
            </a:extLst>
          </p:cNvPr>
          <p:cNvSpPr txBox="1"/>
          <p:nvPr/>
        </p:nvSpPr>
        <p:spPr>
          <a:xfrm>
            <a:off x="6222072" y="4914914"/>
            <a:ext cx="8415894" cy="461665"/>
          </a:xfrm>
          <a:prstGeom prst="rect">
            <a:avLst/>
          </a:prstGeom>
          <a:noFill/>
        </p:spPr>
        <p:txBody>
          <a:bodyPr wrap="none" rtlCol="0">
            <a:spAutoFit/>
          </a:bodyPr>
          <a:lstStyle/>
          <a:p>
            <a:r>
              <a:rPr lang="en-AU" b="1" dirty="0">
                <a:solidFill>
                  <a:srgbClr val="003870"/>
                </a:solidFill>
              </a:rPr>
              <a:t>Global Conformity Assessment Process for Certification</a:t>
            </a:r>
            <a:endParaRPr lang="en-US" b="1" dirty="0">
              <a:solidFill>
                <a:srgbClr val="003870"/>
              </a:solidFill>
            </a:endParaRPr>
          </a:p>
        </p:txBody>
      </p:sp>
      <p:sp>
        <p:nvSpPr>
          <p:cNvPr id="33" name="Rectangle 194">
            <a:extLst>
              <a:ext uri="{FF2B5EF4-FFF2-40B4-BE49-F238E27FC236}">
                <a16:creationId xmlns:a16="http://schemas.microsoft.com/office/drawing/2014/main" id="{096248B3-2294-46D4-A973-6A9C4A2C0B8B}"/>
              </a:ext>
            </a:extLst>
          </p:cNvPr>
          <p:cNvSpPr>
            <a:spLocks noChangeArrowheads="1"/>
          </p:cNvSpPr>
          <p:nvPr/>
        </p:nvSpPr>
        <p:spPr bwMode="auto">
          <a:xfrm>
            <a:off x="4421659" y="1901499"/>
            <a:ext cx="1368152" cy="1015663"/>
          </a:xfrm>
          <a:prstGeom prst="rect">
            <a:avLst/>
          </a:prstGeom>
          <a:solidFill>
            <a:srgbClr val="99CCFF"/>
          </a:solidFill>
          <a:ln w="9525">
            <a:solidFill>
              <a:srgbClr val="000000"/>
            </a:solidFill>
            <a:miter lim="800000"/>
            <a:headEnd/>
            <a:tailEnd/>
          </a:ln>
        </p:spPr>
        <p:txBody>
          <a:bodyPr lIns="0" tIns="27000" rIns="0" bIns="27000"/>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457200" eaLnBrk="1" fontAlgn="auto" hangingPunct="1">
              <a:lnSpc>
                <a:spcPct val="85000"/>
              </a:lnSpc>
              <a:spcBef>
                <a:spcPct val="0"/>
              </a:spcBef>
              <a:spcAft>
                <a:spcPts val="0"/>
              </a:spcAft>
              <a:buNone/>
            </a:pPr>
            <a:r>
              <a:rPr lang="en-GB" altLang="fr-FR" sz="1200" b="1" dirty="0">
                <a:solidFill>
                  <a:srgbClr val="000000"/>
                </a:solidFill>
                <a:latin typeface="Century Gothic" panose="020B0502020202020204" pitchFamily="34" charset="0"/>
                <a:cs typeface="Times New Roman" panose="02020603050405020304" pitchFamily="18" charset="0"/>
              </a:rPr>
              <a:t>22559-1</a:t>
            </a:r>
            <a:br>
              <a:rPr lang="en-GB" altLang="fr-FR" sz="1200" b="1" dirty="0">
                <a:solidFill>
                  <a:srgbClr val="000000"/>
                </a:solidFill>
                <a:latin typeface="Century Gothic" panose="020B0502020202020204" pitchFamily="34" charset="0"/>
                <a:cs typeface="Times New Roman" panose="02020603050405020304" pitchFamily="18" charset="0"/>
              </a:rPr>
            </a:br>
            <a:r>
              <a:rPr lang="en-GB" altLang="fr-FR" sz="1200" dirty="0">
                <a:solidFill>
                  <a:srgbClr val="000000"/>
                </a:solidFill>
                <a:latin typeface="Century Gothic" panose="020B0502020202020204" pitchFamily="34" charset="0"/>
                <a:cs typeface="Times New Roman" panose="02020603050405020304" pitchFamily="18" charset="0"/>
              </a:rPr>
              <a:t>(8100-20)</a:t>
            </a:r>
          </a:p>
          <a:p>
            <a:pPr algn="ctr" defTabSz="457200" eaLnBrk="1" fontAlgn="auto" hangingPunct="1">
              <a:lnSpc>
                <a:spcPct val="85000"/>
              </a:lnSpc>
              <a:spcBef>
                <a:spcPct val="0"/>
              </a:spcBef>
              <a:spcAft>
                <a:spcPts val="0"/>
              </a:spcAft>
              <a:buNone/>
            </a:pPr>
            <a:r>
              <a:rPr lang="en-GB" altLang="fr-FR" sz="1200" dirty="0">
                <a:solidFill>
                  <a:srgbClr val="000000"/>
                </a:solidFill>
                <a:latin typeface="Century Gothic" panose="020B0502020202020204" pitchFamily="34" charset="0"/>
                <a:cs typeface="Times New Roman" panose="02020603050405020304" pitchFamily="18" charset="0"/>
              </a:rPr>
              <a:t>Global Essential Safety Requirements (GESR) for Lifts</a:t>
            </a:r>
          </a:p>
        </p:txBody>
      </p:sp>
      <p:sp>
        <p:nvSpPr>
          <p:cNvPr id="34" name="Rectangle 200">
            <a:extLst>
              <a:ext uri="{FF2B5EF4-FFF2-40B4-BE49-F238E27FC236}">
                <a16:creationId xmlns:a16="http://schemas.microsoft.com/office/drawing/2014/main" id="{DEE245BD-0E44-439A-9E00-926521F0D163}"/>
              </a:ext>
            </a:extLst>
          </p:cNvPr>
          <p:cNvSpPr>
            <a:spLocks noChangeArrowheads="1"/>
          </p:cNvSpPr>
          <p:nvPr/>
        </p:nvSpPr>
        <p:spPr bwMode="auto">
          <a:xfrm>
            <a:off x="4421659" y="3471929"/>
            <a:ext cx="1368152" cy="1015662"/>
          </a:xfrm>
          <a:prstGeom prst="rect">
            <a:avLst/>
          </a:prstGeom>
          <a:solidFill>
            <a:srgbClr val="99CCFF"/>
          </a:solidFill>
          <a:ln w="9525">
            <a:solidFill>
              <a:srgbClr val="000000"/>
            </a:solidFill>
            <a:miter lim="800000"/>
            <a:headEnd/>
            <a:tailEnd/>
          </a:ln>
        </p:spPr>
        <p:txBody>
          <a:bodyPr lIns="0" tIns="27000" rIns="0" bIns="27000"/>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457200" eaLnBrk="1" fontAlgn="auto" hangingPunct="1">
              <a:lnSpc>
                <a:spcPct val="85000"/>
              </a:lnSpc>
              <a:spcBef>
                <a:spcPct val="0"/>
              </a:spcBef>
              <a:spcAft>
                <a:spcPts val="0"/>
              </a:spcAft>
              <a:buNone/>
            </a:pPr>
            <a:r>
              <a:rPr lang="en-GB" altLang="fr-FR" sz="1200" b="1" dirty="0">
                <a:solidFill>
                  <a:srgbClr val="000000"/>
                </a:solidFill>
                <a:latin typeface="Century Gothic" panose="020B0502020202020204" pitchFamily="34" charset="0"/>
                <a:cs typeface="Times New Roman" panose="02020603050405020304" pitchFamily="18" charset="0"/>
              </a:rPr>
              <a:t>TS 22559-2</a:t>
            </a:r>
            <a:br>
              <a:rPr lang="en-GB" altLang="fr-FR" sz="1200" b="1" dirty="0">
                <a:solidFill>
                  <a:srgbClr val="000000"/>
                </a:solidFill>
                <a:latin typeface="Century Gothic" panose="020B0502020202020204" pitchFamily="34" charset="0"/>
                <a:cs typeface="Times New Roman" panose="02020603050405020304" pitchFamily="18" charset="0"/>
              </a:rPr>
            </a:br>
            <a:r>
              <a:rPr lang="en-GB" altLang="fr-FR" sz="1200" dirty="0">
                <a:solidFill>
                  <a:srgbClr val="000000"/>
                </a:solidFill>
                <a:latin typeface="Century Gothic" panose="020B0502020202020204" pitchFamily="34" charset="0"/>
                <a:cs typeface="Times New Roman" panose="02020603050405020304" pitchFamily="18" charset="0"/>
              </a:rPr>
              <a:t>(TS 8100-21)</a:t>
            </a:r>
          </a:p>
          <a:p>
            <a:pPr algn="ctr" defTabSz="457200" eaLnBrk="1" fontAlgn="auto" hangingPunct="1">
              <a:lnSpc>
                <a:spcPct val="85000"/>
              </a:lnSpc>
              <a:spcBef>
                <a:spcPct val="0"/>
              </a:spcBef>
              <a:spcAft>
                <a:spcPts val="0"/>
              </a:spcAft>
              <a:buNone/>
            </a:pPr>
            <a:r>
              <a:rPr lang="en-GB" altLang="fr-FR" sz="1200" dirty="0">
                <a:solidFill>
                  <a:srgbClr val="000000"/>
                </a:solidFill>
                <a:latin typeface="Century Gothic" panose="020B0502020202020204" pitchFamily="34" charset="0"/>
                <a:cs typeface="Times New Roman" panose="02020603050405020304" pitchFamily="18" charset="0"/>
              </a:rPr>
              <a:t>Global Safety Parameters</a:t>
            </a:r>
          </a:p>
          <a:p>
            <a:pPr algn="ctr" defTabSz="457200" eaLnBrk="1" fontAlgn="auto" hangingPunct="1">
              <a:lnSpc>
                <a:spcPct val="85000"/>
              </a:lnSpc>
              <a:spcBef>
                <a:spcPct val="0"/>
              </a:spcBef>
              <a:spcAft>
                <a:spcPts val="0"/>
              </a:spcAft>
              <a:buNone/>
            </a:pPr>
            <a:r>
              <a:rPr lang="en-GB" altLang="fr-FR" sz="1200" dirty="0">
                <a:solidFill>
                  <a:srgbClr val="000000"/>
                </a:solidFill>
                <a:latin typeface="Century Gothic" panose="020B0502020202020204" pitchFamily="34" charset="0"/>
                <a:cs typeface="Times New Roman" panose="02020603050405020304" pitchFamily="18" charset="0"/>
              </a:rPr>
              <a:t>(GSP) for Lifts</a:t>
            </a:r>
          </a:p>
        </p:txBody>
      </p:sp>
      <p:sp>
        <p:nvSpPr>
          <p:cNvPr id="35" name="Rectangle 202">
            <a:extLst>
              <a:ext uri="{FF2B5EF4-FFF2-40B4-BE49-F238E27FC236}">
                <a16:creationId xmlns:a16="http://schemas.microsoft.com/office/drawing/2014/main" id="{86920468-0A9E-49EF-B383-DF2151F9FCE1}"/>
              </a:ext>
            </a:extLst>
          </p:cNvPr>
          <p:cNvSpPr>
            <a:spLocks noChangeArrowheads="1"/>
          </p:cNvSpPr>
          <p:nvPr/>
        </p:nvSpPr>
        <p:spPr bwMode="auto">
          <a:xfrm>
            <a:off x="4421659" y="5068956"/>
            <a:ext cx="1368152" cy="1015662"/>
          </a:xfrm>
          <a:prstGeom prst="rect">
            <a:avLst/>
          </a:prstGeom>
          <a:solidFill>
            <a:srgbClr val="99CCFF"/>
          </a:solidFill>
          <a:ln w="9525">
            <a:solidFill>
              <a:srgbClr val="000000"/>
            </a:solidFill>
            <a:miter lim="800000"/>
            <a:headEnd/>
            <a:tailEnd/>
          </a:ln>
        </p:spPr>
        <p:txBody>
          <a:bodyPr lIns="0" tIns="27000" rIns="0" bIns="27000"/>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457200" eaLnBrk="1" fontAlgn="auto" hangingPunct="1">
              <a:lnSpc>
                <a:spcPct val="85000"/>
              </a:lnSpc>
              <a:spcBef>
                <a:spcPct val="0"/>
              </a:spcBef>
              <a:spcAft>
                <a:spcPts val="0"/>
              </a:spcAft>
              <a:buNone/>
            </a:pPr>
            <a:r>
              <a:rPr lang="en-GB" altLang="fr-FR" sz="1200" b="1" dirty="0">
                <a:solidFill>
                  <a:srgbClr val="000000"/>
                </a:solidFill>
                <a:latin typeface="Century Gothic" panose="020B0502020202020204" pitchFamily="34" charset="0"/>
                <a:cs typeface="Times New Roman" panose="02020603050405020304" pitchFamily="18" charset="0"/>
              </a:rPr>
              <a:t>TS 22559-3</a:t>
            </a:r>
            <a:br>
              <a:rPr lang="en-GB" altLang="fr-FR" sz="1200" b="1" dirty="0">
                <a:solidFill>
                  <a:srgbClr val="000000"/>
                </a:solidFill>
                <a:latin typeface="Century Gothic" panose="020B0502020202020204" pitchFamily="34" charset="0"/>
                <a:cs typeface="Times New Roman" panose="02020603050405020304" pitchFamily="18" charset="0"/>
              </a:rPr>
            </a:br>
            <a:r>
              <a:rPr lang="en-GB" altLang="fr-FR" sz="1200" dirty="0">
                <a:solidFill>
                  <a:srgbClr val="000000"/>
                </a:solidFill>
                <a:latin typeface="Century Gothic" panose="020B0502020202020204" pitchFamily="34" charset="0"/>
                <a:cs typeface="Times New Roman" panose="02020603050405020304" pitchFamily="18" charset="0"/>
              </a:rPr>
              <a:t>(8100-22)</a:t>
            </a:r>
          </a:p>
          <a:p>
            <a:pPr algn="ctr" defTabSz="457200" eaLnBrk="1" fontAlgn="auto" hangingPunct="1">
              <a:lnSpc>
                <a:spcPct val="85000"/>
              </a:lnSpc>
              <a:spcBef>
                <a:spcPct val="0"/>
              </a:spcBef>
              <a:spcAft>
                <a:spcPts val="0"/>
              </a:spcAft>
              <a:buNone/>
            </a:pPr>
            <a:r>
              <a:rPr lang="en-GB" altLang="fr-FR" sz="1200" dirty="0">
                <a:solidFill>
                  <a:srgbClr val="000000"/>
                </a:solidFill>
                <a:latin typeface="Century Gothic" panose="020B0502020202020204" pitchFamily="34" charset="0"/>
                <a:cs typeface="Times New Roman" panose="02020603050405020304" pitchFamily="18" charset="0"/>
              </a:rPr>
              <a:t>GCAP for Certification for Lifts</a:t>
            </a:r>
          </a:p>
        </p:txBody>
      </p:sp>
      <p:sp>
        <p:nvSpPr>
          <p:cNvPr id="36" name="Rectangle 205">
            <a:extLst>
              <a:ext uri="{FF2B5EF4-FFF2-40B4-BE49-F238E27FC236}">
                <a16:creationId xmlns:a16="http://schemas.microsoft.com/office/drawing/2014/main" id="{08DDE676-984F-40FF-8199-8590174F8A1E}"/>
              </a:ext>
            </a:extLst>
          </p:cNvPr>
          <p:cNvSpPr>
            <a:spLocks noChangeArrowheads="1"/>
          </p:cNvSpPr>
          <p:nvPr/>
        </p:nvSpPr>
        <p:spPr bwMode="auto">
          <a:xfrm>
            <a:off x="4421659" y="6592824"/>
            <a:ext cx="1368152" cy="1015662"/>
          </a:xfrm>
          <a:prstGeom prst="rect">
            <a:avLst/>
          </a:prstGeom>
          <a:solidFill>
            <a:srgbClr val="99CCFF"/>
          </a:solidFill>
          <a:ln w="9525">
            <a:solidFill>
              <a:srgbClr val="000000"/>
            </a:solidFill>
            <a:miter lim="800000"/>
            <a:headEnd/>
            <a:tailEnd/>
          </a:ln>
        </p:spPr>
        <p:txBody>
          <a:bodyPr lIns="0" tIns="27000" rIns="0" bIns="27000"/>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457200" eaLnBrk="1" fontAlgn="auto" hangingPunct="1">
              <a:lnSpc>
                <a:spcPct val="85000"/>
              </a:lnSpc>
              <a:spcBef>
                <a:spcPct val="0"/>
              </a:spcBef>
              <a:spcAft>
                <a:spcPts val="0"/>
              </a:spcAft>
              <a:buNone/>
            </a:pPr>
            <a:r>
              <a:rPr lang="en-GB" altLang="fr-FR" sz="1200" b="1" dirty="0">
                <a:solidFill>
                  <a:srgbClr val="000000"/>
                </a:solidFill>
                <a:latin typeface="Century Gothic" panose="020B0502020202020204" pitchFamily="34" charset="0"/>
                <a:cs typeface="Times New Roman" panose="02020603050405020304" pitchFamily="18" charset="0"/>
              </a:rPr>
              <a:t>TS 22559-4</a:t>
            </a:r>
            <a:br>
              <a:rPr lang="en-GB" altLang="fr-FR" sz="1200" b="1" dirty="0">
                <a:solidFill>
                  <a:srgbClr val="000000"/>
                </a:solidFill>
                <a:latin typeface="Century Gothic" panose="020B0502020202020204" pitchFamily="34" charset="0"/>
                <a:cs typeface="Times New Roman" panose="02020603050405020304" pitchFamily="18" charset="0"/>
              </a:rPr>
            </a:br>
            <a:r>
              <a:rPr lang="en-GB" altLang="fr-FR" sz="1200" dirty="0">
                <a:solidFill>
                  <a:srgbClr val="000000"/>
                </a:solidFill>
                <a:latin typeface="Century Gothic" panose="020B0502020202020204" pitchFamily="34" charset="0"/>
                <a:cs typeface="Times New Roman" panose="02020603050405020304" pitchFamily="18" charset="0"/>
              </a:rPr>
              <a:t>(8100-23)</a:t>
            </a:r>
          </a:p>
          <a:p>
            <a:pPr algn="ctr" defTabSz="457200" eaLnBrk="1" fontAlgn="auto" hangingPunct="1">
              <a:lnSpc>
                <a:spcPct val="85000"/>
              </a:lnSpc>
              <a:spcBef>
                <a:spcPct val="0"/>
              </a:spcBef>
              <a:spcAft>
                <a:spcPts val="0"/>
              </a:spcAft>
              <a:buNone/>
            </a:pPr>
            <a:r>
              <a:rPr lang="en-GB" altLang="fr-FR" sz="1200" dirty="0">
                <a:solidFill>
                  <a:srgbClr val="000000"/>
                </a:solidFill>
                <a:latin typeface="Century Gothic" panose="020B0502020202020204" pitchFamily="34" charset="0"/>
                <a:cs typeface="Times New Roman" panose="02020603050405020304" pitchFamily="18" charset="0"/>
              </a:rPr>
              <a:t>GCAP for Accreditation for Lifts</a:t>
            </a:r>
          </a:p>
        </p:txBody>
      </p:sp>
      <p:sp>
        <p:nvSpPr>
          <p:cNvPr id="37" name="TextBox 36">
            <a:extLst>
              <a:ext uri="{FF2B5EF4-FFF2-40B4-BE49-F238E27FC236}">
                <a16:creationId xmlns:a16="http://schemas.microsoft.com/office/drawing/2014/main" id="{6314ED83-CAD3-4669-A90A-2766E6F6390B}"/>
              </a:ext>
            </a:extLst>
          </p:cNvPr>
          <p:cNvSpPr txBox="1"/>
          <p:nvPr/>
        </p:nvSpPr>
        <p:spPr>
          <a:xfrm>
            <a:off x="6204449" y="2160854"/>
            <a:ext cx="8881149" cy="1015663"/>
          </a:xfrm>
          <a:prstGeom prst="rect">
            <a:avLst/>
          </a:prstGeom>
          <a:noFill/>
        </p:spPr>
        <p:txBody>
          <a:bodyPr wrap="none" rtlCol="0">
            <a:spAutoFit/>
          </a:bodyPr>
          <a:lstStyle/>
          <a:p>
            <a:r>
              <a:rPr lang="en-AU" sz="2000" dirty="0"/>
              <a:t>Has established GESR’s for lifts by addressing hazards and safety risks that </a:t>
            </a:r>
          </a:p>
          <a:p>
            <a:r>
              <a:rPr lang="en-AU" sz="2000" dirty="0"/>
              <a:t>may be encountered on a lift. The GESR’s state safety objectives that a lift </a:t>
            </a:r>
          </a:p>
          <a:p>
            <a:r>
              <a:rPr lang="en-AU" sz="2000" dirty="0"/>
              <a:t>should achieve</a:t>
            </a:r>
            <a:endParaRPr lang="en-US" sz="2000" dirty="0"/>
          </a:p>
        </p:txBody>
      </p:sp>
      <p:sp>
        <p:nvSpPr>
          <p:cNvPr id="38" name="Rectangle 37">
            <a:extLst>
              <a:ext uri="{FF2B5EF4-FFF2-40B4-BE49-F238E27FC236}">
                <a16:creationId xmlns:a16="http://schemas.microsoft.com/office/drawing/2014/main" id="{3B874E64-FA0F-453F-A38E-C490003D0216}"/>
              </a:ext>
            </a:extLst>
          </p:cNvPr>
          <p:cNvSpPr/>
          <p:nvPr/>
        </p:nvSpPr>
        <p:spPr>
          <a:xfrm>
            <a:off x="6260592" y="3736872"/>
            <a:ext cx="8825005" cy="1015663"/>
          </a:xfrm>
          <a:prstGeom prst="rect">
            <a:avLst/>
          </a:prstGeom>
        </p:spPr>
        <p:txBody>
          <a:bodyPr wrap="square">
            <a:spAutoFit/>
          </a:bodyPr>
          <a:lstStyle/>
          <a:p>
            <a:r>
              <a:rPr lang="en-AU" sz="2000" dirty="0"/>
              <a:t>Sets criteria for achieving conformity with safety requirements of GESR’s by specifying global safety parameters that should be used and implemented where applicable on a lift to eliminate safety hazards or mitigate safety risks</a:t>
            </a:r>
          </a:p>
        </p:txBody>
      </p:sp>
      <p:sp>
        <p:nvSpPr>
          <p:cNvPr id="39" name="Rectangle 38">
            <a:extLst>
              <a:ext uri="{FF2B5EF4-FFF2-40B4-BE49-F238E27FC236}">
                <a16:creationId xmlns:a16="http://schemas.microsoft.com/office/drawing/2014/main" id="{13D8BCD4-EA99-4EF7-9A68-5484DD8CF8A2}"/>
              </a:ext>
            </a:extLst>
          </p:cNvPr>
          <p:cNvSpPr/>
          <p:nvPr/>
        </p:nvSpPr>
        <p:spPr>
          <a:xfrm>
            <a:off x="6286174" y="5358742"/>
            <a:ext cx="8799423" cy="1015663"/>
          </a:xfrm>
          <a:prstGeom prst="rect">
            <a:avLst/>
          </a:prstGeom>
        </p:spPr>
        <p:txBody>
          <a:bodyPr wrap="square">
            <a:spAutoFit/>
          </a:bodyPr>
          <a:lstStyle/>
          <a:p>
            <a:r>
              <a:rPr lang="en-AU" sz="2000" dirty="0"/>
              <a:t>Sets pre-requisite requirements that must be fulfilled before applying for a</a:t>
            </a:r>
          </a:p>
          <a:p>
            <a:r>
              <a:rPr lang="en-AU" sz="2000" dirty="0"/>
              <a:t>Global conformity assessment procedure (GCAP) certificate of conformity</a:t>
            </a:r>
          </a:p>
          <a:p>
            <a:r>
              <a:rPr lang="en-AU" sz="2000" dirty="0"/>
              <a:t>In accordance with ISO/TS 22559-4</a:t>
            </a:r>
          </a:p>
        </p:txBody>
      </p:sp>
      <p:sp>
        <p:nvSpPr>
          <p:cNvPr id="40" name="Rectangle 39">
            <a:extLst>
              <a:ext uri="{FF2B5EF4-FFF2-40B4-BE49-F238E27FC236}">
                <a16:creationId xmlns:a16="http://schemas.microsoft.com/office/drawing/2014/main" id="{95EC3C21-0BA5-4616-AA8E-3DAF1E507486}"/>
              </a:ext>
            </a:extLst>
          </p:cNvPr>
          <p:cNvSpPr/>
          <p:nvPr/>
        </p:nvSpPr>
        <p:spPr>
          <a:xfrm>
            <a:off x="6286174" y="6923456"/>
            <a:ext cx="8576646" cy="1015663"/>
          </a:xfrm>
          <a:prstGeom prst="rect">
            <a:avLst/>
          </a:prstGeom>
        </p:spPr>
        <p:txBody>
          <a:bodyPr wrap="square">
            <a:spAutoFit/>
          </a:bodyPr>
          <a:lstStyle/>
          <a:p>
            <a:r>
              <a:rPr lang="en-AU" sz="2000" dirty="0"/>
              <a:t>Sets procedures for certification of conformity of lift systems, lift components  and lift functions , and for accreditation of conformity assessment bodies (GCAB’s)</a:t>
            </a:r>
          </a:p>
        </p:txBody>
      </p:sp>
      <p:sp>
        <p:nvSpPr>
          <p:cNvPr id="4" name="Rectangle 3">
            <a:extLst>
              <a:ext uri="{FF2B5EF4-FFF2-40B4-BE49-F238E27FC236}">
                <a16:creationId xmlns:a16="http://schemas.microsoft.com/office/drawing/2014/main" id="{EFADF8B2-0DCD-4567-B3E5-E9B81C7A5AF0}"/>
              </a:ext>
            </a:extLst>
          </p:cNvPr>
          <p:cNvSpPr/>
          <p:nvPr/>
        </p:nvSpPr>
        <p:spPr>
          <a:xfrm>
            <a:off x="3791593" y="8650932"/>
            <a:ext cx="10585176" cy="400110"/>
          </a:xfrm>
          <a:prstGeom prst="rect">
            <a:avLst/>
          </a:prstGeom>
        </p:spPr>
        <p:txBody>
          <a:bodyPr wrap="square">
            <a:spAutoFit/>
          </a:bodyPr>
          <a:lstStyle/>
          <a:p>
            <a:pPr marL="568951" lvl="1">
              <a:defRPr/>
            </a:pPr>
            <a:r>
              <a:rPr lang="en-US" sz="2000" dirty="0">
                <a:solidFill>
                  <a:srgbClr val="000000"/>
                </a:solidFill>
              </a:rPr>
              <a:t>15-09-2021                               Graham Worthington                                         20</a:t>
            </a:r>
          </a:p>
        </p:txBody>
      </p:sp>
    </p:spTree>
    <p:extLst>
      <p:ext uri="{BB962C8B-B14F-4D97-AF65-F5344CB8AC3E}">
        <p14:creationId xmlns:p14="http://schemas.microsoft.com/office/powerpoint/2010/main" val="21477530"/>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124272"/>
            <a:ext cx="11704320" cy="1625600"/>
          </a:xfrm>
        </p:spPr>
        <p:txBody>
          <a:bodyPr/>
          <a:lstStyle/>
          <a:p>
            <a:pPr algn="l"/>
            <a:r>
              <a:rPr lang="en-AU" sz="4800" dirty="0">
                <a:solidFill>
                  <a:schemeClr val="tx1"/>
                </a:solidFill>
                <a:effectLst/>
              </a:rPr>
              <a:t>Global Conformity Assessment Process</a:t>
            </a:r>
          </a:p>
        </p:txBody>
      </p:sp>
      <p:sp>
        <p:nvSpPr>
          <p:cNvPr id="3" name="Content Placeholder 2"/>
          <p:cNvSpPr>
            <a:spLocks noGrp="1"/>
          </p:cNvSpPr>
          <p:nvPr>
            <p:ph idx="1"/>
          </p:nvPr>
        </p:nvSpPr>
        <p:spPr>
          <a:xfrm>
            <a:off x="3479447" y="1348408"/>
            <a:ext cx="11383372" cy="6840760"/>
          </a:xfrm>
        </p:spPr>
        <p:txBody>
          <a:bodyPr>
            <a:normAutofit fontScale="25000" lnSpcReduction="20000"/>
          </a:bodyPr>
          <a:lstStyle/>
          <a:p>
            <a:pPr marL="0" indent="0">
              <a:buNone/>
            </a:pPr>
            <a:endParaRPr lang="en-AU" sz="3200" b="0" dirty="0">
              <a:solidFill>
                <a:schemeClr val="tx1"/>
              </a:solidFill>
              <a:effectLst/>
              <a:latin typeface="+mj-lt"/>
            </a:endParaRPr>
          </a:p>
          <a:p>
            <a:pPr marL="0" indent="0">
              <a:buNone/>
            </a:pPr>
            <a:endParaRPr lang="en-AU" sz="11200" u="sng" dirty="0">
              <a:solidFill>
                <a:schemeClr val="tx1"/>
              </a:solidFill>
              <a:effectLst/>
            </a:endParaRPr>
          </a:p>
          <a:p>
            <a:pPr marL="0" indent="0">
              <a:buNone/>
            </a:pPr>
            <a:r>
              <a:rPr lang="en-AU" sz="11200" b="0" dirty="0">
                <a:solidFill>
                  <a:schemeClr val="tx1"/>
                </a:solidFill>
                <a:effectLst/>
              </a:rPr>
              <a:t>  </a:t>
            </a:r>
            <a:r>
              <a:rPr lang="en-AU" sz="11200" dirty="0">
                <a:solidFill>
                  <a:schemeClr val="tx1"/>
                </a:solidFill>
                <a:effectLst/>
              </a:rPr>
              <a:t>Under EN and ISO, Conformity Assessment Certification is by Notified Bodies</a:t>
            </a:r>
          </a:p>
          <a:p>
            <a:pPr marL="0" indent="0">
              <a:buNone/>
            </a:pPr>
            <a:endParaRPr lang="en-AU" sz="11200" b="0" dirty="0">
              <a:solidFill>
                <a:schemeClr val="tx1"/>
              </a:solidFill>
              <a:effectLst/>
            </a:endParaRPr>
          </a:p>
          <a:p>
            <a:pPr>
              <a:buFont typeface="Arial" panose="020B0604020202020204" pitchFamily="34" charset="0"/>
              <a:buChar char="•"/>
            </a:pPr>
            <a:r>
              <a:rPr lang="en-AU" sz="11200" b="0" dirty="0">
                <a:solidFill>
                  <a:schemeClr val="tx1"/>
                </a:solidFill>
                <a:effectLst/>
              </a:rPr>
              <a:t>Perform in service certification</a:t>
            </a:r>
          </a:p>
          <a:p>
            <a:pPr>
              <a:buFont typeface="Arial" panose="020B0604020202020204" pitchFamily="34" charset="0"/>
              <a:buChar char="•"/>
            </a:pPr>
            <a:endParaRPr lang="en-AU" sz="7200" b="0" dirty="0">
              <a:solidFill>
                <a:schemeClr val="tx1"/>
              </a:solidFill>
              <a:effectLst/>
            </a:endParaRPr>
          </a:p>
          <a:p>
            <a:pPr>
              <a:buFont typeface="Arial" panose="020B0604020202020204" pitchFamily="34" charset="0"/>
              <a:buChar char="•"/>
            </a:pPr>
            <a:r>
              <a:rPr lang="en-AU" sz="11200" b="0" dirty="0">
                <a:solidFill>
                  <a:schemeClr val="tx1"/>
                </a:solidFill>
                <a:effectLst/>
              </a:rPr>
              <a:t>Commissioning verification</a:t>
            </a:r>
          </a:p>
          <a:p>
            <a:pPr>
              <a:buFont typeface="Arial" panose="020B0604020202020204" pitchFamily="34" charset="0"/>
              <a:buChar char="•"/>
            </a:pPr>
            <a:endParaRPr lang="en-AU" sz="7200" b="0" dirty="0">
              <a:solidFill>
                <a:schemeClr val="tx1"/>
              </a:solidFill>
              <a:effectLst/>
            </a:endParaRPr>
          </a:p>
          <a:p>
            <a:pPr>
              <a:buFont typeface="Arial" panose="020B0604020202020204" pitchFamily="34" charset="0"/>
              <a:buChar char="•"/>
            </a:pPr>
            <a:r>
              <a:rPr lang="en-AU" sz="11200" b="0" dirty="0">
                <a:solidFill>
                  <a:schemeClr val="tx1"/>
                </a:solidFill>
                <a:effectLst/>
              </a:rPr>
              <a:t>System verification</a:t>
            </a:r>
          </a:p>
          <a:p>
            <a:pPr>
              <a:buFont typeface="Arial" panose="020B0604020202020204" pitchFamily="34" charset="0"/>
              <a:buChar char="•"/>
            </a:pPr>
            <a:endParaRPr lang="en-AU" sz="7200" b="0" dirty="0">
              <a:solidFill>
                <a:schemeClr val="tx1"/>
              </a:solidFill>
              <a:effectLst/>
            </a:endParaRPr>
          </a:p>
          <a:p>
            <a:pPr>
              <a:buFont typeface="Arial" panose="020B0604020202020204" pitchFamily="34" charset="0"/>
              <a:buChar char="•"/>
            </a:pPr>
            <a:r>
              <a:rPr lang="en-AU" sz="11200" b="0" dirty="0">
                <a:solidFill>
                  <a:schemeClr val="tx1"/>
                </a:solidFill>
                <a:effectLst/>
              </a:rPr>
              <a:t>Type testing</a:t>
            </a:r>
          </a:p>
          <a:p>
            <a:pPr>
              <a:buFont typeface="Arial" panose="020B0604020202020204" pitchFamily="34" charset="0"/>
              <a:buChar char="•"/>
            </a:pPr>
            <a:endParaRPr lang="en-AU" sz="7200" b="0" dirty="0">
              <a:solidFill>
                <a:schemeClr val="tx1"/>
              </a:solidFill>
              <a:effectLst/>
            </a:endParaRPr>
          </a:p>
          <a:p>
            <a:pPr>
              <a:buFont typeface="Arial" panose="020B0604020202020204" pitchFamily="34" charset="0"/>
              <a:buChar char="•"/>
            </a:pPr>
            <a:r>
              <a:rPr lang="en-AU" sz="11200" b="0" dirty="0">
                <a:solidFill>
                  <a:schemeClr val="tx1"/>
                </a:solidFill>
                <a:effectLst/>
              </a:rPr>
              <a:t>Design verification</a:t>
            </a:r>
          </a:p>
          <a:p>
            <a:pPr>
              <a:buFont typeface="Arial" panose="020B0604020202020204" pitchFamily="34" charset="0"/>
              <a:buChar char="•"/>
            </a:pPr>
            <a:endParaRPr lang="en-AU" sz="7200" b="0" dirty="0">
              <a:solidFill>
                <a:schemeClr val="tx1"/>
              </a:solidFill>
              <a:effectLst/>
            </a:endParaRPr>
          </a:p>
          <a:p>
            <a:pPr>
              <a:buFont typeface="Arial" panose="020B0604020202020204" pitchFamily="34" charset="0"/>
              <a:buChar char="•"/>
            </a:pPr>
            <a:r>
              <a:rPr lang="en-AU" sz="11200" b="0" dirty="0">
                <a:solidFill>
                  <a:schemeClr val="tx1"/>
                </a:solidFill>
                <a:effectLst/>
              </a:rPr>
              <a:t>Evaluation of OEM quality and manufacturing system/facility</a:t>
            </a:r>
          </a:p>
          <a:p>
            <a:pPr>
              <a:buFont typeface="Arial" panose="020B0604020202020204" pitchFamily="34" charset="0"/>
              <a:buChar char="•"/>
            </a:pPr>
            <a:endParaRPr lang="en-AU" sz="7200" b="0" dirty="0">
              <a:solidFill>
                <a:schemeClr val="tx1"/>
              </a:solidFill>
              <a:effectLst/>
            </a:endParaRPr>
          </a:p>
          <a:p>
            <a:pPr>
              <a:buFont typeface="Arial" panose="020B0604020202020204" pitchFamily="34" charset="0"/>
              <a:buChar char="•"/>
            </a:pPr>
            <a:r>
              <a:rPr lang="en-AU" sz="11200" b="0" dirty="0">
                <a:solidFill>
                  <a:schemeClr val="tx1"/>
                </a:solidFill>
                <a:effectLst/>
              </a:rPr>
              <a:t>Approval in terms of  Lift Directive (GESR’s)</a:t>
            </a:r>
          </a:p>
          <a:p>
            <a:pPr>
              <a:buFont typeface="Arial" panose="020B0604020202020204" pitchFamily="34" charset="0"/>
              <a:buChar char="•"/>
            </a:pPr>
            <a:endParaRPr lang="en-AU" sz="7200" b="0" dirty="0">
              <a:solidFill>
                <a:schemeClr val="tx1"/>
              </a:solidFill>
              <a:effectLst/>
            </a:endParaRPr>
          </a:p>
          <a:p>
            <a:pPr>
              <a:buFont typeface="Arial" panose="020B0604020202020204" pitchFamily="34" charset="0"/>
              <a:buChar char="•"/>
            </a:pPr>
            <a:r>
              <a:rPr lang="en-AU" sz="11200" b="0" dirty="0">
                <a:solidFill>
                  <a:schemeClr val="tx1"/>
                </a:solidFill>
                <a:effectLst/>
              </a:rPr>
              <a:t>Combination of the above</a:t>
            </a:r>
          </a:p>
          <a:p>
            <a:pPr>
              <a:buFont typeface="Arial" panose="020B0604020202020204" pitchFamily="34" charset="0"/>
              <a:buChar char="•"/>
            </a:pPr>
            <a:endParaRPr lang="en-AU" sz="16000" b="0" dirty="0">
              <a:solidFill>
                <a:schemeClr val="tx1"/>
              </a:solidFill>
              <a:effectLst/>
            </a:endParaRPr>
          </a:p>
          <a:p>
            <a:pPr marL="0" indent="0">
              <a:buNone/>
            </a:pPr>
            <a:r>
              <a:rPr lang="en-US" sz="8000" b="0" kern="1200" dirty="0">
                <a:solidFill>
                  <a:srgbClr val="000000"/>
                </a:solidFill>
                <a:effectLst/>
                <a:latin typeface="Arial" charset="0"/>
              </a:rPr>
              <a:t>15-09-2021                               Graham Worthington                                                      21</a:t>
            </a:r>
          </a:p>
          <a:p>
            <a:pPr marL="0" indent="0">
              <a:buNone/>
            </a:pPr>
            <a:endParaRPr lang="en-AU" sz="11200" b="0" dirty="0">
              <a:solidFill>
                <a:schemeClr val="tx1"/>
              </a:solidFill>
              <a:effectLst/>
            </a:endParaRPr>
          </a:p>
          <a:p>
            <a:pPr marL="0" indent="0">
              <a:buNone/>
            </a:pPr>
            <a:endParaRPr lang="en-AU" sz="7200" b="0" dirty="0">
              <a:solidFill>
                <a:schemeClr val="tx1"/>
              </a:solidFill>
              <a:effectLst/>
            </a:endParaRPr>
          </a:p>
          <a:p>
            <a:pPr marL="0" indent="0" eaLnBrk="1" hangingPunct="1">
              <a:spcBef>
                <a:spcPct val="0"/>
              </a:spcBef>
              <a:buNone/>
              <a:defRPr/>
            </a:pPr>
            <a:endParaRPr lang="en-US" sz="8000" b="0" kern="1200" dirty="0">
              <a:solidFill>
                <a:srgbClr val="000000"/>
              </a:solidFill>
              <a:effectLst/>
              <a:latin typeface="Arial" charset="0"/>
            </a:endParaRPr>
          </a:p>
          <a:p>
            <a:pPr marL="0" indent="0" eaLnBrk="1" hangingPunct="1">
              <a:spcBef>
                <a:spcPct val="0"/>
              </a:spcBef>
              <a:buNone/>
              <a:defRPr/>
            </a:pPr>
            <a:endParaRPr lang="en-US" sz="800" b="0" kern="1200" dirty="0">
              <a:solidFill>
                <a:srgbClr val="000000"/>
              </a:solidFill>
              <a:effectLst/>
              <a:latin typeface="Arial" charset="0"/>
            </a:endParaRPr>
          </a:p>
          <a:p>
            <a:pPr marL="0" indent="0" eaLnBrk="1" hangingPunct="1">
              <a:spcBef>
                <a:spcPct val="0"/>
              </a:spcBef>
              <a:buNone/>
              <a:defRPr/>
            </a:pPr>
            <a:endParaRPr lang="en-US" sz="20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pic>
        <p:nvPicPr>
          <p:cNvPr id="4" name="Image 2">
            <a:extLst>
              <a:ext uri="{FF2B5EF4-FFF2-40B4-BE49-F238E27FC236}">
                <a16:creationId xmlns:a16="http://schemas.microsoft.com/office/drawing/2014/main" id="{A07FD5A3-103A-4FFA-AFC5-36D5F87C6F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79155" y="2572544"/>
            <a:ext cx="5679608"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00045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1" end="3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124272"/>
            <a:ext cx="11704320" cy="1625600"/>
          </a:xfrm>
        </p:spPr>
        <p:txBody>
          <a:bodyPr/>
          <a:lstStyle/>
          <a:p>
            <a:pPr algn="l"/>
            <a:r>
              <a:rPr lang="en-AU" sz="4800" dirty="0">
                <a:solidFill>
                  <a:schemeClr val="tx1"/>
                </a:solidFill>
                <a:effectLst/>
              </a:rPr>
              <a:t>Technical Documents for  GCAP’s</a:t>
            </a:r>
          </a:p>
        </p:txBody>
      </p:sp>
      <p:sp>
        <p:nvSpPr>
          <p:cNvPr id="3" name="Content Placeholder 2"/>
          <p:cNvSpPr>
            <a:spLocks noGrp="1"/>
          </p:cNvSpPr>
          <p:nvPr>
            <p:ph idx="1"/>
          </p:nvPr>
        </p:nvSpPr>
        <p:spPr>
          <a:xfrm>
            <a:off x="3479447" y="1348408"/>
            <a:ext cx="11383372" cy="6840760"/>
          </a:xfrm>
        </p:spPr>
        <p:txBody>
          <a:bodyPr>
            <a:normAutofit fontScale="25000" lnSpcReduction="20000"/>
          </a:bodyPr>
          <a:lstStyle/>
          <a:p>
            <a:pPr marL="0" indent="0">
              <a:buNone/>
            </a:pPr>
            <a:endParaRPr lang="en-AU" sz="3200" b="0" dirty="0">
              <a:solidFill>
                <a:schemeClr val="tx1"/>
              </a:solidFill>
              <a:effectLst/>
              <a:latin typeface="+mj-lt"/>
            </a:endParaRPr>
          </a:p>
          <a:p>
            <a:pPr marL="0" indent="0">
              <a:buNone/>
            </a:pPr>
            <a:endParaRPr lang="en-AU" sz="11200" u="sng" dirty="0">
              <a:solidFill>
                <a:schemeClr val="tx1"/>
              </a:solidFill>
              <a:effectLst/>
            </a:endParaRPr>
          </a:p>
          <a:p>
            <a:pPr marL="0" indent="0">
              <a:buNone/>
            </a:pPr>
            <a:r>
              <a:rPr lang="en-AU" sz="12800" b="0" dirty="0">
                <a:solidFill>
                  <a:schemeClr val="tx1"/>
                </a:solidFill>
                <a:effectLst/>
              </a:rPr>
              <a:t>    </a:t>
            </a:r>
            <a:r>
              <a:rPr lang="en-AU" sz="12800" dirty="0">
                <a:solidFill>
                  <a:schemeClr val="tx1"/>
                </a:solidFill>
                <a:effectLst/>
              </a:rPr>
              <a:t>Technical documents required by N.B include but not limited to</a:t>
            </a:r>
          </a:p>
          <a:p>
            <a:pPr marL="0" indent="0">
              <a:buNone/>
            </a:pPr>
            <a:endParaRPr lang="en-AU" sz="11200" b="0" dirty="0">
              <a:solidFill>
                <a:schemeClr val="tx1"/>
              </a:solidFill>
              <a:effectLst/>
            </a:endParaRPr>
          </a:p>
          <a:p>
            <a:pPr>
              <a:buFont typeface="Arial" panose="020B0604020202020204" pitchFamily="34" charset="0"/>
              <a:buChar char="•"/>
            </a:pPr>
            <a:r>
              <a:rPr lang="en-AU" sz="9600" b="0" dirty="0">
                <a:solidFill>
                  <a:schemeClr val="tx1"/>
                </a:solidFill>
                <a:effectLst/>
              </a:rPr>
              <a:t>Risk Assessments</a:t>
            </a:r>
          </a:p>
          <a:p>
            <a:pPr>
              <a:buFont typeface="Arial" panose="020B0604020202020204" pitchFamily="34" charset="0"/>
              <a:buChar char="•"/>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GESR’s that are applicable</a:t>
            </a:r>
          </a:p>
          <a:p>
            <a:pPr>
              <a:buFont typeface="Arial" panose="020B0604020202020204" pitchFamily="34" charset="0"/>
              <a:buChar char="•"/>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Design and  test data</a:t>
            </a:r>
          </a:p>
          <a:p>
            <a:pPr>
              <a:buFont typeface="Arial" panose="020B0604020202020204" pitchFamily="34" charset="0"/>
              <a:buChar char="•"/>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Code conformance document  (CCD) if not a performance code</a:t>
            </a:r>
          </a:p>
          <a:p>
            <a:pPr>
              <a:buFont typeface="Arial" panose="020B0604020202020204" pitchFamily="34" charset="0"/>
              <a:buChar char="•"/>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Can include evaluation of OEM quality and manufacturing system/facility</a:t>
            </a:r>
          </a:p>
          <a:p>
            <a:pPr>
              <a:buFont typeface="Arial" panose="020B0604020202020204" pitchFamily="34" charset="0"/>
              <a:buChar char="•"/>
            </a:pPr>
            <a:endParaRPr lang="en-AU" sz="9600" b="0" dirty="0">
              <a:solidFill>
                <a:schemeClr val="tx1"/>
              </a:solidFill>
              <a:effectLst/>
            </a:endParaRPr>
          </a:p>
          <a:p>
            <a:pPr>
              <a:buFont typeface="Arial" panose="020B0604020202020204" pitchFamily="34" charset="0"/>
              <a:buChar char="•"/>
            </a:pPr>
            <a:r>
              <a:rPr lang="en-AU" sz="9600" b="0" dirty="0">
                <a:solidFill>
                  <a:schemeClr val="tx1"/>
                </a:solidFill>
                <a:effectLst/>
              </a:rPr>
              <a:t>Reports and evaluation from customers</a:t>
            </a:r>
          </a:p>
          <a:p>
            <a:pPr>
              <a:buFont typeface="Arial" panose="020B0604020202020204" pitchFamily="34" charset="0"/>
              <a:buChar char="•"/>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Approval in terms of  Lift Directive (GESR’s)</a:t>
            </a:r>
          </a:p>
          <a:p>
            <a:pPr>
              <a:buFont typeface="Arial" panose="020B0604020202020204" pitchFamily="34" charset="0"/>
              <a:buChar char="•"/>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Combination of the above</a:t>
            </a:r>
            <a:endParaRPr lang="en-AU" sz="11200" b="0" dirty="0">
              <a:solidFill>
                <a:schemeClr val="tx1"/>
              </a:solidFill>
              <a:effectLst/>
            </a:endParaRPr>
          </a:p>
          <a:p>
            <a:pPr>
              <a:buFont typeface="Arial" panose="020B0604020202020204" pitchFamily="34" charset="0"/>
              <a:buChar char="•"/>
            </a:pPr>
            <a:endParaRPr lang="en-AU" sz="11200" b="0" dirty="0">
              <a:solidFill>
                <a:schemeClr val="tx1"/>
              </a:solidFill>
              <a:effectLst/>
            </a:endParaRPr>
          </a:p>
          <a:p>
            <a:pPr>
              <a:buFont typeface="Arial" panose="020B0604020202020204" pitchFamily="34" charset="0"/>
              <a:buChar char="•"/>
            </a:pPr>
            <a:endParaRPr lang="en-AU" sz="8000" b="0" dirty="0">
              <a:solidFill>
                <a:schemeClr val="tx1"/>
              </a:solidFill>
              <a:effectLst/>
            </a:endParaRPr>
          </a:p>
          <a:p>
            <a:pPr marL="0" indent="0">
              <a:buNone/>
            </a:pPr>
            <a:endParaRPr lang="en-AU" sz="11200" b="0" dirty="0">
              <a:solidFill>
                <a:schemeClr val="tx1"/>
              </a:solidFill>
              <a:effectLst/>
            </a:endParaRPr>
          </a:p>
          <a:p>
            <a:pPr marL="0" indent="0" eaLnBrk="1" hangingPunct="1">
              <a:spcBef>
                <a:spcPct val="0"/>
              </a:spcBef>
              <a:buNone/>
              <a:defRPr/>
            </a:pPr>
            <a:r>
              <a:rPr lang="en-US" sz="8000" b="0" kern="1200" dirty="0">
                <a:solidFill>
                  <a:srgbClr val="000000"/>
                </a:solidFill>
                <a:effectLst/>
                <a:latin typeface="Arial" charset="0"/>
              </a:rPr>
              <a:t>15 -09-2021                                    Graham Worthington                                                22</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12699895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9" end="2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124272"/>
            <a:ext cx="11704320" cy="1625600"/>
          </a:xfrm>
        </p:spPr>
        <p:txBody>
          <a:bodyPr/>
          <a:lstStyle/>
          <a:p>
            <a:pPr algn="l"/>
            <a:r>
              <a:rPr lang="en-AU" sz="4800" dirty="0">
                <a:solidFill>
                  <a:schemeClr val="tx1"/>
                </a:solidFill>
                <a:effectLst/>
              </a:rPr>
              <a:t>Examples of applying GCAP’s &amp; GESR’s</a:t>
            </a:r>
          </a:p>
        </p:txBody>
      </p:sp>
      <p:sp>
        <p:nvSpPr>
          <p:cNvPr id="3" name="Content Placeholder 2"/>
          <p:cNvSpPr>
            <a:spLocks noGrp="1"/>
          </p:cNvSpPr>
          <p:nvPr>
            <p:ph idx="1"/>
          </p:nvPr>
        </p:nvSpPr>
        <p:spPr>
          <a:xfrm>
            <a:off x="3505591" y="1729318"/>
            <a:ext cx="11383372" cy="6840760"/>
          </a:xfrm>
        </p:spPr>
        <p:txBody>
          <a:bodyPr>
            <a:normAutofit fontScale="25000" lnSpcReduction="20000"/>
          </a:bodyPr>
          <a:lstStyle/>
          <a:p>
            <a:pPr marL="0" indent="0">
              <a:buNone/>
            </a:pPr>
            <a:endParaRPr lang="en-AU" sz="11200" b="0" dirty="0">
              <a:solidFill>
                <a:schemeClr val="tx1"/>
              </a:solidFill>
              <a:effectLst/>
            </a:endParaRPr>
          </a:p>
          <a:p>
            <a:pPr>
              <a:buFont typeface="Arial" panose="020B0604020202020204" pitchFamily="34" charset="0"/>
              <a:buChar char="•"/>
            </a:pPr>
            <a:r>
              <a:rPr lang="en-AU" sz="9600" b="0" dirty="0">
                <a:solidFill>
                  <a:schemeClr val="tx1"/>
                </a:solidFill>
                <a:effectLst/>
              </a:rPr>
              <a:t>Alternative suspension means</a:t>
            </a:r>
          </a:p>
          <a:p>
            <a:pPr>
              <a:buFont typeface="Arial" panose="020B0604020202020204" pitchFamily="34" charset="0"/>
              <a:buChar char="•"/>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Modernisation of existing lifts not complying to current codes</a:t>
            </a:r>
          </a:p>
          <a:p>
            <a:pPr>
              <a:buFont typeface="Arial" panose="020B0604020202020204" pitchFamily="34" charset="0"/>
              <a:buChar char="•"/>
            </a:pPr>
            <a:endParaRPr lang="en-AU" sz="9600" b="0" dirty="0">
              <a:solidFill>
                <a:schemeClr val="tx1"/>
              </a:solidFill>
              <a:effectLst/>
            </a:endParaRPr>
          </a:p>
          <a:p>
            <a:pPr lvl="1">
              <a:buFont typeface="Wingdings" panose="05000000000000000000" pitchFamily="2" charset="2"/>
              <a:buChar char="Ø"/>
            </a:pPr>
            <a:r>
              <a:rPr lang="en-AU" sz="8000" b="0" dirty="0">
                <a:solidFill>
                  <a:schemeClr val="tx1"/>
                </a:solidFill>
                <a:effectLst/>
              </a:rPr>
              <a:t>Headroom clearances</a:t>
            </a:r>
          </a:p>
          <a:p>
            <a:pPr lvl="1">
              <a:buFont typeface="Wingdings" panose="05000000000000000000" pitchFamily="2" charset="2"/>
              <a:buChar char="Ø"/>
            </a:pPr>
            <a:endParaRPr lang="en-AU" sz="8000" b="0" dirty="0">
              <a:solidFill>
                <a:schemeClr val="tx1"/>
              </a:solidFill>
              <a:effectLst/>
            </a:endParaRPr>
          </a:p>
          <a:p>
            <a:pPr lvl="1">
              <a:buFont typeface="Wingdings" panose="05000000000000000000" pitchFamily="2" charset="2"/>
              <a:buChar char="Ø"/>
            </a:pPr>
            <a:r>
              <a:rPr lang="en-AU" sz="8000" b="0" dirty="0">
                <a:solidFill>
                  <a:schemeClr val="tx1"/>
                </a:solidFill>
                <a:effectLst/>
              </a:rPr>
              <a:t>Pit Depth and access</a:t>
            </a:r>
          </a:p>
          <a:p>
            <a:pPr lvl="1">
              <a:buFont typeface="Arial" panose="020B0604020202020204" pitchFamily="34" charset="0"/>
              <a:buChar char="•"/>
            </a:pPr>
            <a:endParaRPr lang="en-AU" sz="9000" b="0" dirty="0">
              <a:solidFill>
                <a:schemeClr val="tx1"/>
              </a:solidFill>
              <a:effectLst/>
            </a:endParaRPr>
          </a:p>
          <a:p>
            <a:pPr lvl="1">
              <a:buFont typeface="Wingdings" panose="05000000000000000000" pitchFamily="2" charset="2"/>
              <a:buChar char="Ø"/>
            </a:pPr>
            <a:r>
              <a:rPr lang="en-AU" sz="8000" b="0" dirty="0">
                <a:solidFill>
                  <a:schemeClr val="tx1"/>
                </a:solidFill>
                <a:effectLst/>
              </a:rPr>
              <a:t>Refuge spaces on  car roof and pit</a:t>
            </a:r>
          </a:p>
          <a:p>
            <a:pPr lvl="1">
              <a:buFont typeface="Arial" panose="020B0604020202020204" pitchFamily="34" charset="0"/>
              <a:buChar char="•"/>
            </a:pPr>
            <a:endParaRPr lang="en-AU" sz="9000" b="0" dirty="0">
              <a:solidFill>
                <a:schemeClr val="tx1"/>
              </a:solidFill>
              <a:effectLst/>
            </a:endParaRPr>
          </a:p>
          <a:p>
            <a:pPr lvl="1">
              <a:buFont typeface="Wingdings" panose="05000000000000000000" pitchFamily="2" charset="2"/>
              <a:buChar char="Ø"/>
            </a:pPr>
            <a:r>
              <a:rPr lang="en-AU" sz="8000" b="0" dirty="0">
                <a:solidFill>
                  <a:schemeClr val="tx1"/>
                </a:solidFill>
                <a:effectLst/>
              </a:rPr>
              <a:t>Clearance with TOC balustrade</a:t>
            </a:r>
          </a:p>
          <a:p>
            <a:pPr marL="0" indent="0">
              <a:buNone/>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Electro – mechanical brake systems , PESSRAL</a:t>
            </a:r>
          </a:p>
          <a:p>
            <a:pPr>
              <a:buFont typeface="Arial" panose="020B0604020202020204" pitchFamily="34" charset="0"/>
              <a:buChar char="•"/>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Conductors and cables</a:t>
            </a:r>
          </a:p>
          <a:p>
            <a:pPr marL="0" indent="0">
              <a:buNone/>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Buffers</a:t>
            </a:r>
          </a:p>
          <a:p>
            <a:pPr>
              <a:buFont typeface="Arial" panose="020B0604020202020204" pitchFamily="34" charset="0"/>
              <a:buChar char="•"/>
            </a:pPr>
            <a:endParaRPr lang="en-AU" sz="6400" b="0" dirty="0">
              <a:solidFill>
                <a:schemeClr val="tx1"/>
              </a:solidFill>
              <a:effectLst/>
            </a:endParaRPr>
          </a:p>
          <a:p>
            <a:pPr>
              <a:buFont typeface="Arial" panose="020B0604020202020204" pitchFamily="34" charset="0"/>
              <a:buChar char="•"/>
            </a:pPr>
            <a:r>
              <a:rPr lang="en-AU" sz="9600" b="0" dirty="0">
                <a:solidFill>
                  <a:schemeClr val="tx1"/>
                </a:solidFill>
                <a:effectLst/>
              </a:rPr>
              <a:t>Landing and car door bypass devices</a:t>
            </a:r>
          </a:p>
          <a:p>
            <a:pPr>
              <a:buFont typeface="Arial" panose="020B0604020202020204" pitchFamily="34" charset="0"/>
              <a:buChar char="•"/>
            </a:pPr>
            <a:endParaRPr lang="en-AU" sz="16000" b="0" dirty="0">
              <a:solidFill>
                <a:schemeClr val="tx1"/>
              </a:solidFill>
              <a:effectLst/>
            </a:endParaRPr>
          </a:p>
          <a:p>
            <a:pPr marL="0" indent="0">
              <a:buNone/>
            </a:pPr>
            <a:r>
              <a:rPr lang="en-US" sz="8000" b="0" kern="1200" dirty="0">
                <a:solidFill>
                  <a:srgbClr val="000000"/>
                </a:solidFill>
                <a:effectLst/>
                <a:latin typeface="Arial" charset="0"/>
              </a:rPr>
              <a:t>15-09-2021                                    Graham Worthington                                               23</a:t>
            </a:r>
          </a:p>
          <a:p>
            <a:pPr marL="0" indent="0">
              <a:buNone/>
            </a:pPr>
            <a:endParaRPr lang="en-AU" sz="11200" b="0" dirty="0">
              <a:solidFill>
                <a:schemeClr val="tx1"/>
              </a:solidFill>
              <a:effectLst/>
            </a:endParaRPr>
          </a:p>
          <a:p>
            <a:pPr marL="0" indent="0">
              <a:buNone/>
            </a:pPr>
            <a:endParaRPr lang="en-AU" sz="7200" b="0" dirty="0">
              <a:solidFill>
                <a:schemeClr val="tx1"/>
              </a:solidFill>
              <a:effectLst/>
            </a:endParaRPr>
          </a:p>
          <a:p>
            <a:pPr marL="0" indent="0" eaLnBrk="1" hangingPunct="1">
              <a:spcBef>
                <a:spcPct val="0"/>
              </a:spcBef>
              <a:buNone/>
              <a:defRPr/>
            </a:pPr>
            <a:endParaRPr lang="en-US" sz="8000" b="0" kern="1200" dirty="0">
              <a:solidFill>
                <a:srgbClr val="000000"/>
              </a:solidFill>
              <a:effectLst/>
              <a:latin typeface="Arial" charset="0"/>
            </a:endParaRPr>
          </a:p>
          <a:p>
            <a:pPr marL="0" indent="0" eaLnBrk="1" hangingPunct="1">
              <a:spcBef>
                <a:spcPct val="0"/>
              </a:spcBef>
              <a:buNone/>
              <a:defRPr/>
            </a:pPr>
            <a:endParaRPr lang="en-US" sz="800" b="0" kern="1200" dirty="0">
              <a:solidFill>
                <a:srgbClr val="000000"/>
              </a:solidFill>
              <a:effectLst/>
              <a:latin typeface="Arial" charset="0"/>
            </a:endParaRPr>
          </a:p>
          <a:p>
            <a:pPr marL="0" indent="0" eaLnBrk="1" hangingPunct="1">
              <a:spcBef>
                <a:spcPct val="0"/>
              </a:spcBef>
              <a:buNone/>
              <a:defRPr/>
            </a:pPr>
            <a:endParaRPr lang="en-US" sz="20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23916041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3" end="3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817971" y="390596"/>
            <a:ext cx="11704320" cy="1625600"/>
          </a:xfrm>
        </p:spPr>
        <p:txBody>
          <a:bodyPr/>
          <a:lstStyle/>
          <a:p>
            <a:pPr eaLnBrk="1" hangingPunct="1">
              <a:defRPr/>
            </a:pPr>
            <a:r>
              <a:rPr lang="en-GB"/>
              <a:t> </a:t>
            </a:r>
          </a:p>
        </p:txBody>
      </p:sp>
      <p:sp>
        <p:nvSpPr>
          <p:cNvPr id="35843" name="Text Box 3"/>
          <p:cNvSpPr txBox="1">
            <a:spLocks noChangeArrowheads="1"/>
          </p:cNvSpPr>
          <p:nvPr/>
        </p:nvSpPr>
        <p:spPr bwMode="auto">
          <a:xfrm>
            <a:off x="3855738" y="1222483"/>
            <a:ext cx="10254730" cy="967829"/>
          </a:xfrm>
          <a:prstGeom prst="rect">
            <a:avLst/>
          </a:prstGeom>
          <a:noFill/>
          <a:ln>
            <a:noFill/>
          </a:ln>
          <a:effectLst/>
        </p:spPr>
        <p:txBody>
          <a:bodyPr wrap="none">
            <a:spAutoFit/>
          </a:bodyPr>
          <a:lstStyle/>
          <a:p>
            <a:pPr eaLnBrk="0" hangingPunct="0">
              <a:defRPr/>
            </a:pPr>
            <a:r>
              <a:rPr lang="en-GB" sz="5689" b="1" dirty="0"/>
              <a:t>Thank you for your attention</a:t>
            </a:r>
            <a:r>
              <a:rPr lang="en-GB" sz="5689" dirty="0">
                <a:latin typeface="Times New Roman" pitchFamily="18" charset="0"/>
              </a:rPr>
              <a:t> </a:t>
            </a:r>
          </a:p>
        </p:txBody>
      </p:sp>
      <p:pic>
        <p:nvPicPr>
          <p:cNvPr id="21508" name="Picture 5" descr="shaking_hands_s"/>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6773499" y="4608295"/>
            <a:ext cx="4553937" cy="2732874"/>
          </a:xfr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D87F61C-5C51-444A-BE75-E72154E2DAAE}"/>
              </a:ext>
            </a:extLst>
          </p:cNvPr>
          <p:cNvSpPr/>
          <p:nvPr/>
        </p:nvSpPr>
        <p:spPr bwMode="auto">
          <a:xfrm>
            <a:off x="11640254" y="2911642"/>
            <a:ext cx="2614592" cy="1611143"/>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z="1800">
              <a:solidFill>
                <a:srgbClr val="FFFF00"/>
              </a:solidFill>
              <a:effectLst>
                <a:outerShdw blurRad="38100" dist="38100" dir="2700000" algn="tl">
                  <a:srgbClr val="000000">
                    <a:alpha val="43137"/>
                  </a:srgbClr>
                </a:outerShdw>
              </a:effectLst>
            </a:endParaRPr>
          </a:p>
        </p:txBody>
      </p:sp>
      <p:pic>
        <p:nvPicPr>
          <p:cNvPr id="12" name="Picture 11">
            <a:extLst>
              <a:ext uri="{FF2B5EF4-FFF2-40B4-BE49-F238E27FC236}">
                <a16:creationId xmlns:a16="http://schemas.microsoft.com/office/drawing/2014/main" id="{824DB0F3-6620-4C14-B4F0-D9F734680C3B}"/>
              </a:ext>
            </a:extLst>
          </p:cNvPr>
          <p:cNvPicPr>
            <a:picLocks noChangeAspect="1"/>
          </p:cNvPicPr>
          <p:nvPr/>
        </p:nvPicPr>
        <p:blipFill rotWithShape="1">
          <a:blip r:embed="rId4"/>
          <a:srcRect r="90288" b="25912"/>
          <a:stretch/>
        </p:blipFill>
        <p:spPr>
          <a:xfrm>
            <a:off x="12049706" y="3055966"/>
            <a:ext cx="2060762" cy="1611142"/>
          </a:xfrm>
          <a:prstGeom prst="rect">
            <a:avLst/>
          </a:prstGeom>
        </p:spPr>
      </p:pic>
      <p:pic>
        <p:nvPicPr>
          <p:cNvPr id="9" name="Picture 2">
            <a:extLst>
              <a:ext uri="{FF2B5EF4-FFF2-40B4-BE49-F238E27FC236}">
                <a16:creationId xmlns:a16="http://schemas.microsoft.com/office/drawing/2014/main" id="{7B665E4D-9A2E-46FD-B059-6ED7DF1CCE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5739" y="2848083"/>
            <a:ext cx="2599313" cy="1747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7152" y="21316"/>
            <a:ext cx="11293404" cy="1183076"/>
          </a:xfrm>
        </p:spPr>
        <p:txBody>
          <a:bodyPr/>
          <a:lstStyle/>
          <a:p>
            <a:pPr algn="l">
              <a:defRPr/>
            </a:pPr>
            <a:r>
              <a:rPr lang="en-AU" sz="4800" dirty="0">
                <a:solidFill>
                  <a:schemeClr val="tx1"/>
                </a:solidFill>
                <a:effectLst/>
              </a:rPr>
              <a:t>Code Committees and Standards Body</a:t>
            </a:r>
          </a:p>
        </p:txBody>
      </p:sp>
      <p:sp>
        <p:nvSpPr>
          <p:cNvPr id="3" name="Content Placeholder 2"/>
          <p:cNvSpPr>
            <a:spLocks noGrp="1"/>
          </p:cNvSpPr>
          <p:nvPr>
            <p:ph idx="1"/>
          </p:nvPr>
        </p:nvSpPr>
        <p:spPr>
          <a:xfrm>
            <a:off x="3344034" y="2828996"/>
            <a:ext cx="11367910" cy="6436924"/>
          </a:xfrm>
        </p:spPr>
        <p:txBody>
          <a:bodyPr/>
          <a:lstStyle/>
          <a:p>
            <a:pPr>
              <a:defRPr/>
            </a:pPr>
            <a:endParaRPr lang="en-AU" sz="4000" dirty="0"/>
          </a:p>
          <a:p>
            <a:pPr>
              <a:defRPr/>
            </a:pPr>
            <a:endParaRPr lang="en-AU" dirty="0"/>
          </a:p>
          <a:p>
            <a:pPr>
              <a:defRPr/>
            </a:pPr>
            <a:endParaRPr lang="en-AU" dirty="0"/>
          </a:p>
        </p:txBody>
      </p:sp>
      <p:sp>
        <p:nvSpPr>
          <p:cNvPr id="4" name="Inhaltsplatzhalter 2"/>
          <p:cNvSpPr txBox="1">
            <a:spLocks/>
          </p:cNvSpPr>
          <p:nvPr/>
        </p:nvSpPr>
        <p:spPr bwMode="auto">
          <a:xfrm>
            <a:off x="3434779" y="820109"/>
            <a:ext cx="11315826" cy="7063185"/>
          </a:xfrm>
          <a:prstGeom prst="rect">
            <a:avLst/>
          </a:prstGeom>
          <a:noFill/>
          <a:ln>
            <a:noFill/>
          </a:ln>
          <a:effectLst/>
        </p:spPr>
        <p:txBody>
          <a:bodyPr vert="horz" wrap="square" lIns="130046" tIns="65023" rIns="130046" bIns="65023" numCol="1" anchor="t" anchorCtr="0" compatLnSpc="1">
            <a:prstTxWarp prst="textNoShape">
              <a:avLst/>
            </a:prstTxWarp>
          </a:bodyPr>
          <a:lstStyle>
            <a:lvl1pPr marL="342900" indent="-342900" algn="l" rtl="0" eaLnBrk="0" fontAlgn="base" hangingPunct="0">
              <a:spcBef>
                <a:spcPct val="20000"/>
              </a:spcBef>
              <a:spcAft>
                <a:spcPct val="0"/>
              </a:spcAft>
              <a:buChar char="•"/>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b="1">
                <a:solidFill>
                  <a:schemeClr val="bg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har char="•"/>
              <a:defRPr sz="2400" b="1">
                <a:solidFill>
                  <a:schemeClr val="bg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b="1">
                <a:solidFill>
                  <a:schemeClr val="bg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har char="»"/>
              <a:defRPr sz="2000" b="1">
                <a:solidFill>
                  <a:schemeClr val="bg1"/>
                </a:solidFill>
                <a:effectLst>
                  <a:outerShdw blurRad="38100" dist="38100" dir="2700000" algn="tl">
                    <a:srgbClr val="000000"/>
                  </a:outerShdw>
                </a:effectLst>
                <a:latin typeface="+mn-lt"/>
              </a:defRPr>
            </a:lvl5pPr>
            <a:lvl6pPr marL="2514600" indent="-228600" algn="l" rtl="0" fontAlgn="base">
              <a:spcBef>
                <a:spcPct val="20000"/>
              </a:spcBef>
              <a:spcAft>
                <a:spcPct val="0"/>
              </a:spcAft>
              <a:buChar char="»"/>
              <a:defRPr sz="2000" b="1">
                <a:solidFill>
                  <a:schemeClr val="bg1"/>
                </a:solidFill>
                <a:effectLst>
                  <a:outerShdw blurRad="38100" dist="38100" dir="2700000" algn="tl">
                    <a:srgbClr val="000000"/>
                  </a:outerShdw>
                </a:effectLst>
                <a:latin typeface="+mn-lt"/>
              </a:defRPr>
            </a:lvl6pPr>
            <a:lvl7pPr marL="2971800" indent="-228600" algn="l" rtl="0" fontAlgn="base">
              <a:spcBef>
                <a:spcPct val="20000"/>
              </a:spcBef>
              <a:spcAft>
                <a:spcPct val="0"/>
              </a:spcAft>
              <a:buChar char="»"/>
              <a:defRPr sz="2000" b="1">
                <a:solidFill>
                  <a:schemeClr val="bg1"/>
                </a:solidFill>
                <a:effectLst>
                  <a:outerShdw blurRad="38100" dist="38100" dir="2700000" algn="tl">
                    <a:srgbClr val="000000"/>
                  </a:outerShdw>
                </a:effectLst>
                <a:latin typeface="+mn-lt"/>
              </a:defRPr>
            </a:lvl7pPr>
            <a:lvl8pPr marL="3429000" indent="-228600" algn="l" rtl="0" fontAlgn="base">
              <a:spcBef>
                <a:spcPct val="20000"/>
              </a:spcBef>
              <a:spcAft>
                <a:spcPct val="0"/>
              </a:spcAft>
              <a:buChar char="»"/>
              <a:defRPr sz="2000" b="1">
                <a:solidFill>
                  <a:schemeClr val="bg1"/>
                </a:solidFill>
                <a:effectLst>
                  <a:outerShdw blurRad="38100" dist="38100" dir="2700000" algn="tl">
                    <a:srgbClr val="000000"/>
                  </a:outerShdw>
                </a:effectLst>
                <a:latin typeface="+mn-lt"/>
              </a:defRPr>
            </a:lvl8pPr>
            <a:lvl9pPr marL="3886200" indent="-228600" algn="l" rtl="0" fontAlgn="base">
              <a:spcBef>
                <a:spcPct val="20000"/>
              </a:spcBef>
              <a:spcAft>
                <a:spcPct val="0"/>
              </a:spcAft>
              <a:buChar char="»"/>
              <a:defRPr sz="2000" b="1">
                <a:solidFill>
                  <a:schemeClr val="bg1"/>
                </a:solidFill>
                <a:effectLst>
                  <a:outerShdw blurRad="38100" dist="38100" dir="2700000" algn="tl">
                    <a:srgbClr val="000000"/>
                  </a:outerShdw>
                </a:effectLst>
                <a:latin typeface="+mn-lt"/>
              </a:defRPr>
            </a:lvl9pPr>
          </a:lstStyle>
          <a:p>
            <a:pPr marL="0" indent="0">
              <a:spcBef>
                <a:spcPct val="100000"/>
              </a:spcBef>
              <a:buNone/>
            </a:pPr>
            <a:endParaRPr lang="en-US" altLang="zh-CN" sz="2600" b="0" dirty="0">
              <a:solidFill>
                <a:schemeClr val="tx1"/>
              </a:solidFill>
              <a:effectLst>
                <a:outerShdw blurRad="38100" dist="38100" dir="2700000" algn="tl">
                  <a:srgbClr val="000000">
                    <a:alpha val="43137"/>
                  </a:srgbClr>
                </a:outerShdw>
              </a:effectLst>
              <a:latin typeface="Arial Narrow" panose="020B0606020202030204" pitchFamily="34" charset="0"/>
              <a:ea typeface="宋体" pitchFamily="2" charset="-122"/>
            </a:endParaRPr>
          </a:p>
        </p:txBody>
      </p:sp>
      <p:sp>
        <p:nvSpPr>
          <p:cNvPr id="8" name="Foliennummernplatzhalter 7"/>
          <p:cNvSpPr>
            <a:spLocks noGrp="1"/>
          </p:cNvSpPr>
          <p:nvPr>
            <p:ph type="sldNum" sz="quarter" idx="12"/>
          </p:nvPr>
        </p:nvSpPr>
        <p:spPr>
          <a:xfrm>
            <a:off x="12342539" y="8693225"/>
            <a:ext cx="1243648" cy="370699"/>
          </a:xfrm>
        </p:spPr>
        <p:txBody>
          <a:bodyPr/>
          <a:lstStyle/>
          <a:p>
            <a:pPr>
              <a:defRPr/>
            </a:pPr>
            <a:r>
              <a:rPr lang="en-US" dirty="0"/>
              <a:t>      2</a:t>
            </a:r>
          </a:p>
        </p:txBody>
      </p:sp>
      <p:graphicFrame>
        <p:nvGraphicFramePr>
          <p:cNvPr id="9" name="Table 8"/>
          <p:cNvGraphicFramePr>
            <a:graphicFrameLocks noGrp="1"/>
          </p:cNvGraphicFramePr>
          <p:nvPr>
            <p:extLst>
              <p:ext uri="{D42A27DB-BD31-4B8C-83A1-F6EECF244321}">
                <p14:modId xmlns:p14="http://schemas.microsoft.com/office/powerpoint/2010/main" val="664858049"/>
              </p:ext>
            </p:extLst>
          </p:nvPr>
        </p:nvGraphicFramePr>
        <p:xfrm>
          <a:off x="3466561" y="1322514"/>
          <a:ext cx="11273558" cy="6893651"/>
        </p:xfrm>
        <a:graphic>
          <a:graphicData uri="http://schemas.openxmlformats.org/drawingml/2006/table">
            <a:tbl>
              <a:tblPr firstRow="1" firstCol="1" bandRow="1"/>
              <a:tblGrid>
                <a:gridCol w="3212240">
                  <a:extLst>
                    <a:ext uri="{9D8B030D-6E8A-4147-A177-3AD203B41FA5}">
                      <a16:colId xmlns:a16="http://schemas.microsoft.com/office/drawing/2014/main" val="20000"/>
                    </a:ext>
                  </a:extLst>
                </a:gridCol>
                <a:gridCol w="6097663">
                  <a:extLst>
                    <a:ext uri="{9D8B030D-6E8A-4147-A177-3AD203B41FA5}">
                      <a16:colId xmlns:a16="http://schemas.microsoft.com/office/drawing/2014/main" val="20001"/>
                    </a:ext>
                  </a:extLst>
                </a:gridCol>
                <a:gridCol w="1963655">
                  <a:extLst>
                    <a:ext uri="{9D8B030D-6E8A-4147-A177-3AD203B41FA5}">
                      <a16:colId xmlns:a16="http://schemas.microsoft.com/office/drawing/2014/main" val="20002"/>
                    </a:ext>
                  </a:extLst>
                </a:gridCol>
              </a:tblGrid>
              <a:tr h="492405">
                <a:tc gridSpan="3">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lgn="ctr">
                        <a:spcAft>
                          <a:spcPts val="0"/>
                        </a:spcAft>
                      </a:pPr>
                      <a:r>
                        <a:rPr lang="en-US" sz="2300" dirty="0">
                          <a:solidFill>
                            <a:schemeClr val="tx1"/>
                          </a:solidFill>
                          <a:effectLst/>
                          <a:latin typeface="+mn-lt"/>
                        </a:rPr>
                        <a:t>Asia Pacific  Code Committee and Standards Body</a:t>
                      </a:r>
                      <a:endParaRPr lang="en-US" sz="2300" dirty="0">
                        <a:solidFill>
                          <a:schemeClr val="tx1"/>
                        </a:solidFill>
                        <a:effectLst/>
                        <a:latin typeface="+mn-lt"/>
                        <a:ea typeface="Calibri"/>
                        <a:cs typeface="Times New Roman"/>
                      </a:endParaRPr>
                    </a:p>
                  </a:txBody>
                  <a:tcPr marL="97536" marR="97536" marT="0" marB="0">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2582">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lgn="just">
                        <a:spcAft>
                          <a:spcPts val="0"/>
                        </a:spcAft>
                      </a:pPr>
                      <a:r>
                        <a:rPr lang="en-US" sz="2000" b="1" dirty="0">
                          <a:solidFill>
                            <a:srgbClr val="0070C0"/>
                          </a:solidFill>
                          <a:effectLst/>
                          <a:latin typeface="Arial" panose="020B0604020202020204" pitchFamily="34" charset="0"/>
                          <a:cs typeface="Arial" panose="020B0604020202020204" pitchFamily="34" charset="0"/>
                        </a:rPr>
                        <a:t>Country/Region</a:t>
                      </a:r>
                      <a:endParaRPr lang="en-US" sz="2000" b="1" dirty="0">
                        <a:solidFill>
                          <a:srgbClr val="0070C0"/>
                        </a:solidFill>
                        <a:effectLst/>
                        <a:latin typeface="Arial" panose="020B0604020202020204" pitchFamily="34" charset="0"/>
                        <a:ea typeface="Calibri"/>
                        <a:cs typeface="Arial" panose="020B0604020202020204" pitchFamily="34" charset="0"/>
                      </a:endParaRPr>
                    </a:p>
                  </a:txBody>
                  <a:tcPr marL="97536" marR="97536"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just">
                        <a:spcAft>
                          <a:spcPts val="0"/>
                        </a:spcAft>
                      </a:pPr>
                      <a:r>
                        <a:rPr lang="en-US" sz="2000" b="1" dirty="0">
                          <a:solidFill>
                            <a:srgbClr val="0070C0"/>
                          </a:solidFill>
                          <a:effectLst/>
                          <a:latin typeface="Arial" panose="020B0604020202020204" pitchFamily="34" charset="0"/>
                          <a:cs typeface="Arial" panose="020B0604020202020204" pitchFamily="34" charset="0"/>
                        </a:rPr>
                        <a:t>Standards Body/Code Committee</a:t>
                      </a:r>
                      <a:endParaRPr lang="en-US" sz="2000" b="1" dirty="0">
                        <a:solidFill>
                          <a:srgbClr val="0070C0"/>
                        </a:solidFill>
                        <a:effectLst/>
                        <a:latin typeface="Arial" panose="020B0604020202020204" pitchFamily="34" charset="0"/>
                        <a:ea typeface="Calibri"/>
                        <a:cs typeface="Arial" panose="020B0604020202020204" pitchFamily="34" charset="0"/>
                      </a:endParaRPr>
                    </a:p>
                  </a:txBody>
                  <a:tcPr marL="97536" marR="97536"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2000" b="1" dirty="0">
                          <a:solidFill>
                            <a:srgbClr val="0070C0"/>
                          </a:solidFill>
                          <a:effectLst/>
                          <a:latin typeface="Arial" panose="020B0604020202020204" pitchFamily="34" charset="0"/>
                          <a:cs typeface="Arial" panose="020B0604020202020204" pitchFamily="34" charset="0"/>
                        </a:rPr>
                        <a:t>Acronym</a:t>
                      </a:r>
                      <a:endParaRPr lang="en-US" sz="2000" b="1" dirty="0">
                        <a:solidFill>
                          <a:srgbClr val="0070C0"/>
                        </a:solidFill>
                        <a:effectLst/>
                        <a:latin typeface="Arial" panose="020B0604020202020204" pitchFamily="34" charset="0"/>
                        <a:ea typeface="Calibri"/>
                        <a:cs typeface="Arial" panose="020B0604020202020204" pitchFamily="34" charset="0"/>
                      </a:endParaRPr>
                    </a:p>
                  </a:txBody>
                  <a:tcPr marL="97536" marR="97536" marT="0" marB="0"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01"/>
                  </a:ext>
                </a:extLst>
              </a:tr>
              <a:tr h="339135">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Asia Pacific</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Pacific Asia Lift  and Escalator</a:t>
                      </a:r>
                      <a:r>
                        <a:rPr lang="en-US" sz="1700" baseline="0" dirty="0">
                          <a:solidFill>
                            <a:schemeClr val="tx1"/>
                          </a:solidFill>
                          <a:effectLst/>
                          <a:latin typeface="+mn-lt"/>
                        </a:rPr>
                        <a:t> Association</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PALEA</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02"/>
                  </a:ext>
                </a:extLst>
              </a:tr>
              <a:tr h="332287">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Australia</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Standards Australia/ME4</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baseline="0" dirty="0">
                          <a:solidFill>
                            <a:schemeClr val="tx1"/>
                          </a:solidFill>
                          <a:effectLst/>
                          <a:latin typeface="+mn-lt"/>
                          <a:ea typeface="+mn-ea"/>
                          <a:cs typeface="+mn-cs"/>
                        </a:rPr>
                        <a:t>SA</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03"/>
                  </a:ext>
                </a:extLst>
              </a:tr>
              <a:tr h="373086">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China</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Standardization</a:t>
                      </a:r>
                      <a:r>
                        <a:rPr lang="en-US" sz="1700" baseline="0" dirty="0">
                          <a:solidFill>
                            <a:schemeClr val="tx1"/>
                          </a:solidFill>
                          <a:effectLst/>
                          <a:latin typeface="+mn-lt"/>
                        </a:rPr>
                        <a:t> Administration of </a:t>
                      </a:r>
                      <a:r>
                        <a:rPr lang="en-US" sz="1700" dirty="0">
                          <a:solidFill>
                            <a:schemeClr val="tx1"/>
                          </a:solidFill>
                          <a:effectLst/>
                          <a:latin typeface="+mn-lt"/>
                        </a:rPr>
                        <a:t>China /TC196</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SAC/TC196</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04"/>
                  </a:ext>
                </a:extLst>
              </a:tr>
              <a:tr h="440856">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Hong Kong</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Electrical</a:t>
                      </a:r>
                      <a:r>
                        <a:rPr lang="en-US" sz="1700" baseline="0" dirty="0">
                          <a:solidFill>
                            <a:schemeClr val="tx1"/>
                          </a:solidFill>
                          <a:effectLst/>
                          <a:latin typeface="+mn-lt"/>
                        </a:rPr>
                        <a:t> and </a:t>
                      </a:r>
                      <a:r>
                        <a:rPr lang="en-US" sz="1700" dirty="0">
                          <a:solidFill>
                            <a:schemeClr val="tx1"/>
                          </a:solidFill>
                          <a:effectLst/>
                          <a:latin typeface="+mn-lt"/>
                        </a:rPr>
                        <a:t> Mechanical Services</a:t>
                      </a:r>
                      <a:r>
                        <a:rPr lang="en-US" sz="1700" baseline="0" dirty="0">
                          <a:solidFill>
                            <a:schemeClr val="tx1"/>
                          </a:solidFill>
                          <a:effectLst/>
                          <a:latin typeface="+mn-lt"/>
                        </a:rPr>
                        <a:t> Department</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EMSD</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05"/>
                  </a:ext>
                </a:extLst>
              </a:tr>
              <a:tr h="373087">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India</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Bureau</a:t>
                      </a:r>
                      <a:r>
                        <a:rPr lang="en-US" sz="1700" baseline="0" dirty="0">
                          <a:solidFill>
                            <a:schemeClr val="tx1"/>
                          </a:solidFill>
                          <a:effectLst/>
                          <a:latin typeface="+mn-lt"/>
                        </a:rPr>
                        <a:t> of  </a:t>
                      </a:r>
                      <a:r>
                        <a:rPr lang="en-US" sz="1700" dirty="0">
                          <a:solidFill>
                            <a:schemeClr val="tx1"/>
                          </a:solidFill>
                          <a:effectLst/>
                          <a:latin typeface="+mn-lt"/>
                        </a:rPr>
                        <a:t>Indian Standards/ET25/P4</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BIS</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06"/>
                  </a:ext>
                </a:extLst>
              </a:tr>
              <a:tr h="440856">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Indonesia</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Indonesian National Standards</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SNI</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07"/>
                  </a:ext>
                </a:extLst>
              </a:tr>
              <a:tr h="440856">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Japan</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Japan Elevator Assoc.</a:t>
                      </a:r>
                      <a:r>
                        <a:rPr lang="en-US" sz="1700" baseline="0" dirty="0">
                          <a:solidFill>
                            <a:schemeClr val="tx1"/>
                          </a:solidFill>
                          <a:effectLst/>
                          <a:latin typeface="+mn-lt"/>
                        </a:rPr>
                        <a:t> </a:t>
                      </a:r>
                      <a:r>
                        <a:rPr lang="en-US" sz="1700" dirty="0">
                          <a:solidFill>
                            <a:schemeClr val="tx1"/>
                          </a:solidFill>
                          <a:effectLst/>
                          <a:latin typeface="+mn-lt"/>
                        </a:rPr>
                        <a:t>/  Japanese Industrial Standards Committee</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JEA/JI</a:t>
                      </a:r>
                      <a:r>
                        <a:rPr lang="en-US" altLang="ja-JP" sz="1700" dirty="0">
                          <a:solidFill>
                            <a:schemeClr val="tx1"/>
                          </a:solidFill>
                          <a:effectLst/>
                          <a:latin typeface="+mn-lt"/>
                        </a:rPr>
                        <a:t>SC</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08"/>
                  </a:ext>
                </a:extLst>
              </a:tr>
              <a:tr h="352686">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Korea</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Korean</a:t>
                      </a:r>
                      <a:r>
                        <a:rPr lang="en-US" sz="1700" baseline="0" dirty="0">
                          <a:solidFill>
                            <a:schemeClr val="tx1"/>
                          </a:solidFill>
                          <a:effectLst/>
                          <a:latin typeface="+mn-lt"/>
                        </a:rPr>
                        <a:t> </a:t>
                      </a:r>
                      <a:r>
                        <a:rPr lang="en-US" sz="1700" dirty="0">
                          <a:solidFill>
                            <a:schemeClr val="tx1"/>
                          </a:solidFill>
                          <a:effectLst/>
                          <a:latin typeface="+mn-lt"/>
                        </a:rPr>
                        <a:t>Agency for Technology and Standards </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KATS</a:t>
                      </a: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09"/>
                  </a:ext>
                </a:extLst>
              </a:tr>
              <a:tr h="352686">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Malaysia</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err="1">
                          <a:solidFill>
                            <a:schemeClr val="tx1"/>
                          </a:solidFill>
                          <a:effectLst/>
                          <a:latin typeface="+mn-lt"/>
                        </a:rPr>
                        <a:t>Dept</a:t>
                      </a:r>
                      <a:r>
                        <a:rPr lang="en-US" sz="1700" dirty="0">
                          <a:solidFill>
                            <a:schemeClr val="tx1"/>
                          </a:solidFill>
                          <a:effectLst/>
                          <a:latin typeface="+mn-lt"/>
                        </a:rPr>
                        <a:t> Malaysia Standards / Dept. Of</a:t>
                      </a:r>
                      <a:r>
                        <a:rPr lang="en-US" sz="1700" baseline="0" dirty="0">
                          <a:solidFill>
                            <a:schemeClr val="tx1"/>
                          </a:solidFill>
                          <a:effectLst/>
                          <a:latin typeface="+mn-lt"/>
                        </a:rPr>
                        <a:t> Safety  </a:t>
                      </a:r>
                      <a:r>
                        <a:rPr lang="en-US" sz="1700" dirty="0">
                          <a:solidFill>
                            <a:schemeClr val="tx1"/>
                          </a:solidFill>
                          <a:effectLst/>
                          <a:latin typeface="+mn-lt"/>
                        </a:rPr>
                        <a:t>and Health</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DSM / DOSH</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10"/>
                  </a:ext>
                </a:extLst>
              </a:tr>
              <a:tr h="297014">
                <a:tc>
                  <a:txBody>
                    <a:bodyPr/>
                    <a:lstStyle/>
                    <a:p>
                      <a:pPr marL="457200">
                        <a:spcAft>
                          <a:spcPts val="0"/>
                        </a:spcAft>
                      </a:pPr>
                      <a:r>
                        <a:rPr lang="en-US" sz="1700" b="1" dirty="0">
                          <a:solidFill>
                            <a:schemeClr val="tx1"/>
                          </a:solidFill>
                          <a:effectLst/>
                          <a:latin typeface="+mn-lt"/>
                          <a:ea typeface="Calibri"/>
                          <a:cs typeface="Times New Roman"/>
                        </a:rPr>
                        <a:t>Macau</a:t>
                      </a:r>
                    </a:p>
                  </a:txBody>
                  <a:tcPr marL="97536" marR="97536" marT="0"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CC99"/>
                    </a:solidFill>
                  </a:tcPr>
                </a:tc>
                <a:tc>
                  <a:txBody>
                    <a:bodyPr/>
                    <a:lstStyle/>
                    <a:p>
                      <a:pPr marL="457200" marR="0" indent="0" algn="l" defTabSz="914400" rtl="0" eaLnBrk="1" fontAlgn="auto" latinLnBrk="0" hangingPunct="1">
                        <a:lnSpc>
                          <a:spcPct val="100000"/>
                        </a:lnSpc>
                        <a:spcBef>
                          <a:spcPts val="0"/>
                        </a:spcBef>
                        <a:spcAft>
                          <a:spcPts val="0"/>
                        </a:spcAft>
                        <a:buClrTx/>
                        <a:buSzTx/>
                        <a:buFontTx/>
                        <a:buNone/>
                        <a:tabLst/>
                        <a:defRPr/>
                      </a:pPr>
                      <a:r>
                        <a:rPr lang="en-US" sz="1700" kern="1200" dirty="0">
                          <a:solidFill>
                            <a:schemeClr val="tx1"/>
                          </a:solidFill>
                          <a:effectLst/>
                          <a:latin typeface="+mn-lt"/>
                          <a:ea typeface="+mn-ea"/>
                          <a:cs typeface="+mn-cs"/>
                        </a:rPr>
                        <a:t>Land, Public Works and Transport Bureau of the Macao SAR</a:t>
                      </a:r>
                      <a:endParaRPr lang="en-AU" sz="1700" kern="1200" dirty="0">
                        <a:solidFill>
                          <a:schemeClr val="tx1"/>
                        </a:solidFill>
                        <a:effectLst/>
                        <a:latin typeface="+mn-lt"/>
                        <a:ea typeface="+mn-ea"/>
                        <a:cs typeface="+mn-cs"/>
                      </a:endParaRPr>
                    </a:p>
                  </a:txBody>
                  <a:tcPr marL="97536" marR="9753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5"/>
                    </a:solidFill>
                  </a:tcPr>
                </a:tc>
                <a:tc>
                  <a:txBody>
                    <a:bodyPr/>
                    <a:lstStyle/>
                    <a:p>
                      <a:pPr marL="457200" algn="l">
                        <a:spcAft>
                          <a:spcPts val="0"/>
                        </a:spcAft>
                      </a:pPr>
                      <a:r>
                        <a:rPr lang="en-AU" sz="1700" dirty="0"/>
                        <a:t>DSSOPT</a:t>
                      </a:r>
                      <a:endParaRPr lang="en-US" sz="1700" dirty="0">
                        <a:solidFill>
                          <a:schemeClr val="tx1"/>
                        </a:solidFill>
                        <a:effectLst/>
                        <a:latin typeface="+mn-lt"/>
                        <a:ea typeface="Calibri"/>
                        <a:cs typeface="Times New Roman"/>
                      </a:endParaRPr>
                    </a:p>
                  </a:txBody>
                  <a:tcPr marL="97536" marR="97536" marT="0" marB="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11"/>
                  </a:ext>
                </a:extLst>
              </a:tr>
              <a:tr h="352686">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New Zealand</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New Zealand Standards</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3">
                        <a:lumMod val="95000"/>
                      </a:scheme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NZS</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chemeClr val="accent3">
                        <a:lumMod val="95000"/>
                      </a:schemeClr>
                    </a:solidFill>
                  </a:tcPr>
                </a:tc>
                <a:extLst>
                  <a:ext uri="{0D108BD9-81ED-4DB2-BD59-A6C34878D82A}">
                    <a16:rowId xmlns:a16="http://schemas.microsoft.com/office/drawing/2014/main" val="10012"/>
                  </a:ext>
                </a:extLst>
              </a:tr>
              <a:tr h="352686">
                <a:tc>
                  <a:txBody>
                    <a:bodyPr/>
                    <a:lstStyle/>
                    <a:p>
                      <a:pPr marL="457200">
                        <a:spcAft>
                          <a:spcPts val="0"/>
                        </a:spcAft>
                      </a:pPr>
                      <a:r>
                        <a:rPr lang="en-US" sz="1700" b="1" dirty="0">
                          <a:solidFill>
                            <a:schemeClr val="tx1"/>
                          </a:solidFill>
                          <a:effectLst/>
                          <a:latin typeface="+mn-lt"/>
                          <a:ea typeface="Calibri"/>
                          <a:cs typeface="Times New Roman"/>
                        </a:rPr>
                        <a:t>Philippines</a:t>
                      </a:r>
                    </a:p>
                  </a:txBody>
                  <a:tcPr marL="97536" marR="97536" marT="0" marB="0"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CC99"/>
                    </a:solidFill>
                  </a:tcPr>
                </a:tc>
                <a:tc>
                  <a:txBody>
                    <a:bodyPr/>
                    <a:lstStyle/>
                    <a:p>
                      <a:pPr marL="457200">
                        <a:spcAft>
                          <a:spcPts val="0"/>
                        </a:spcAft>
                      </a:pPr>
                      <a:r>
                        <a:rPr lang="en-US" sz="1700" dirty="0">
                          <a:solidFill>
                            <a:schemeClr val="tx1"/>
                          </a:solidFill>
                          <a:effectLst/>
                          <a:latin typeface="+mn-lt"/>
                          <a:ea typeface="Calibri"/>
                          <a:cs typeface="Times New Roman"/>
                        </a:rPr>
                        <a:t>Philippine Society</a:t>
                      </a:r>
                      <a:r>
                        <a:rPr lang="en-US" sz="1700" baseline="0" dirty="0">
                          <a:solidFill>
                            <a:schemeClr val="tx1"/>
                          </a:solidFill>
                          <a:effectLst/>
                          <a:latin typeface="+mn-lt"/>
                          <a:ea typeface="Calibri"/>
                          <a:cs typeface="Times New Roman"/>
                        </a:rPr>
                        <a:t> of Mechanical Engineers</a:t>
                      </a:r>
                      <a:endParaRPr lang="en-US" sz="1700" dirty="0">
                        <a:solidFill>
                          <a:schemeClr val="tx1"/>
                        </a:solidFill>
                        <a:effectLst/>
                        <a:latin typeface="+mn-lt"/>
                        <a:ea typeface="Calibri"/>
                        <a:cs typeface="Times New Roman"/>
                      </a:endParaRPr>
                    </a:p>
                  </a:txBody>
                  <a:tcPr marL="97536" marR="97536"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p>
                      <a:pPr marL="457200" algn="l">
                        <a:spcAft>
                          <a:spcPts val="0"/>
                        </a:spcAft>
                      </a:pPr>
                      <a:r>
                        <a:rPr lang="en-US" sz="1700" dirty="0">
                          <a:solidFill>
                            <a:schemeClr val="tx1"/>
                          </a:solidFill>
                          <a:effectLst/>
                          <a:latin typeface="+mn-lt"/>
                          <a:ea typeface="Calibri"/>
                          <a:cs typeface="Times New Roman"/>
                        </a:rPr>
                        <a:t>PSME</a:t>
                      </a:r>
                    </a:p>
                  </a:txBody>
                  <a:tcPr marL="97536" marR="97536" marT="0" marB="0" anchor="ctr">
                    <a:lnL w="12700" cap="flat" cmpd="sng" algn="ctr">
                      <a:solidFill>
                        <a:srgbClr val="FFFFFF"/>
                      </a:solidFill>
                      <a:prstDash val="solid"/>
                      <a:round/>
                      <a:headEnd type="none" w="med" len="med"/>
                      <a:tailEnd type="none" w="med" len="med"/>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13"/>
                  </a:ext>
                </a:extLst>
              </a:tr>
              <a:tr h="379792">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Singapore</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ea typeface="+mn-ea"/>
                          <a:cs typeface="Times New Roman"/>
                        </a:rPr>
                        <a:t>International Enterprise Singapore</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IE Singapore</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14"/>
                  </a:ext>
                </a:extLst>
              </a:tr>
              <a:tr h="325579">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Taiwan, ROC</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Bureau of  Standards, Meteorology</a:t>
                      </a:r>
                      <a:r>
                        <a:rPr lang="en-US" sz="1700" baseline="0" dirty="0">
                          <a:solidFill>
                            <a:schemeClr val="tx1"/>
                          </a:solidFill>
                          <a:effectLst/>
                          <a:latin typeface="+mn-lt"/>
                        </a:rPr>
                        <a:t> and Inspection</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BSMI</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15"/>
                  </a:ext>
                </a:extLst>
              </a:tr>
              <a:tr h="352686">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Thailand</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Thai Industrial Standards</a:t>
                      </a:r>
                      <a:r>
                        <a:rPr lang="en-US" sz="1700" baseline="0" dirty="0">
                          <a:solidFill>
                            <a:schemeClr val="tx1"/>
                          </a:solidFill>
                          <a:effectLst/>
                          <a:latin typeface="+mn-lt"/>
                        </a:rPr>
                        <a:t> Institute</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TISI</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20000"/>
                      </a:srgbClr>
                    </a:solidFill>
                  </a:tcPr>
                </a:tc>
                <a:extLst>
                  <a:ext uri="{0D108BD9-81ED-4DB2-BD59-A6C34878D82A}">
                    <a16:rowId xmlns:a16="http://schemas.microsoft.com/office/drawing/2014/main" val="10016"/>
                  </a:ext>
                </a:extLst>
              </a:tr>
              <a:tr h="352686">
                <a:tc>
                  <a:txBody>
                    <a:bodyPr/>
                    <a:lstStyle>
                      <a:lvl1pPr marL="0" algn="l" defTabSz="914400" rtl="0" eaLnBrk="1" latinLnBrk="0" hangingPunct="1">
                        <a:defRPr sz="1800" b="1" kern="1200">
                          <a:solidFill>
                            <a:schemeClr val="lt1"/>
                          </a:solidFill>
                          <a:latin typeface="Arial"/>
                          <a:cs typeface="Times New Roman"/>
                        </a:defRPr>
                      </a:lvl1pPr>
                      <a:lvl2pPr marL="457200" algn="l" defTabSz="914400" rtl="0" eaLnBrk="1" latinLnBrk="0" hangingPunct="1">
                        <a:defRPr sz="1800" b="1" kern="1200">
                          <a:solidFill>
                            <a:schemeClr val="lt1"/>
                          </a:solidFill>
                          <a:latin typeface="Arial"/>
                          <a:cs typeface="Times New Roman"/>
                        </a:defRPr>
                      </a:lvl2pPr>
                      <a:lvl3pPr marL="914400" algn="l" defTabSz="914400" rtl="0" eaLnBrk="1" latinLnBrk="0" hangingPunct="1">
                        <a:defRPr sz="1800" b="1" kern="1200">
                          <a:solidFill>
                            <a:schemeClr val="lt1"/>
                          </a:solidFill>
                          <a:latin typeface="Arial"/>
                          <a:cs typeface="Times New Roman"/>
                        </a:defRPr>
                      </a:lvl3pPr>
                      <a:lvl4pPr marL="1371600" algn="l" defTabSz="914400" rtl="0" eaLnBrk="1" latinLnBrk="0" hangingPunct="1">
                        <a:defRPr sz="1800" b="1" kern="1200">
                          <a:solidFill>
                            <a:schemeClr val="lt1"/>
                          </a:solidFill>
                          <a:latin typeface="Arial"/>
                          <a:cs typeface="Times New Roman"/>
                        </a:defRPr>
                      </a:lvl4pPr>
                      <a:lvl5pPr marL="1828800" algn="l" defTabSz="914400" rtl="0" eaLnBrk="1" latinLnBrk="0" hangingPunct="1">
                        <a:defRPr sz="1800" b="1" kern="1200">
                          <a:solidFill>
                            <a:schemeClr val="lt1"/>
                          </a:solidFill>
                          <a:latin typeface="Arial"/>
                          <a:cs typeface="Times New Roman"/>
                        </a:defRPr>
                      </a:lvl5pPr>
                      <a:lvl6pPr marL="2286000" algn="l" defTabSz="914400" rtl="0" eaLnBrk="1" latinLnBrk="0" hangingPunct="1">
                        <a:defRPr sz="1800" b="1" kern="1200">
                          <a:solidFill>
                            <a:schemeClr val="lt1"/>
                          </a:solidFill>
                          <a:latin typeface="Arial"/>
                          <a:cs typeface="Times New Roman"/>
                        </a:defRPr>
                      </a:lvl6pPr>
                      <a:lvl7pPr marL="2743200" algn="l" defTabSz="914400" rtl="0" eaLnBrk="1" latinLnBrk="0" hangingPunct="1">
                        <a:defRPr sz="1800" b="1" kern="1200">
                          <a:solidFill>
                            <a:schemeClr val="lt1"/>
                          </a:solidFill>
                          <a:latin typeface="Arial"/>
                          <a:cs typeface="Times New Roman"/>
                        </a:defRPr>
                      </a:lvl7pPr>
                      <a:lvl8pPr marL="3200400" algn="l" defTabSz="914400" rtl="0" eaLnBrk="1" latinLnBrk="0" hangingPunct="1">
                        <a:defRPr sz="1800" b="1" kern="1200">
                          <a:solidFill>
                            <a:schemeClr val="lt1"/>
                          </a:solidFill>
                          <a:latin typeface="Arial"/>
                          <a:cs typeface="Times New Roman"/>
                        </a:defRPr>
                      </a:lvl8pPr>
                      <a:lvl9pPr marL="3657600" algn="l" defTabSz="914400" rtl="0" eaLnBrk="1" latinLnBrk="0" hangingPunct="1">
                        <a:defRPr sz="1800" b="1" kern="1200">
                          <a:solidFill>
                            <a:schemeClr val="lt1"/>
                          </a:solidFill>
                          <a:latin typeface="Arial"/>
                          <a:cs typeface="Times New Roman"/>
                        </a:defRPr>
                      </a:lvl9pPr>
                    </a:lstStyle>
                    <a:p>
                      <a:pPr marL="457200">
                        <a:spcAft>
                          <a:spcPts val="0"/>
                        </a:spcAft>
                      </a:pPr>
                      <a:r>
                        <a:rPr lang="en-US" sz="1700" dirty="0">
                          <a:solidFill>
                            <a:schemeClr val="tx1"/>
                          </a:solidFill>
                          <a:effectLst/>
                          <a:latin typeface="+mn-lt"/>
                        </a:rPr>
                        <a:t>Vietnam</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spcAft>
                          <a:spcPts val="0"/>
                        </a:spcAft>
                      </a:pPr>
                      <a:r>
                        <a:rPr lang="en-US" sz="1700" dirty="0">
                          <a:solidFill>
                            <a:schemeClr val="tx1"/>
                          </a:solidFill>
                          <a:effectLst/>
                          <a:latin typeface="+mn-lt"/>
                        </a:rPr>
                        <a:t>Tieu Chuan </a:t>
                      </a:r>
                      <a:r>
                        <a:rPr lang="en-US" sz="1700" dirty="0" err="1">
                          <a:solidFill>
                            <a:schemeClr val="tx1"/>
                          </a:solidFill>
                          <a:effectLst/>
                          <a:latin typeface="+mn-lt"/>
                        </a:rPr>
                        <a:t>VietNam</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tc>
                  <a:txBody>
                    <a:bodyPr/>
                    <a:lstStyle>
                      <a:lvl1pPr marL="0" algn="l" defTabSz="914400" rtl="0" eaLnBrk="1" latinLnBrk="0" hangingPunct="1">
                        <a:defRPr sz="1800" kern="1200">
                          <a:solidFill>
                            <a:schemeClr val="dk1"/>
                          </a:solidFill>
                          <a:latin typeface="Arial"/>
                          <a:cs typeface="Times New Roman"/>
                        </a:defRPr>
                      </a:lvl1pPr>
                      <a:lvl2pPr marL="457200" algn="l" defTabSz="914400" rtl="0" eaLnBrk="1" latinLnBrk="0" hangingPunct="1">
                        <a:defRPr sz="1800" kern="1200">
                          <a:solidFill>
                            <a:schemeClr val="dk1"/>
                          </a:solidFill>
                          <a:latin typeface="Arial"/>
                          <a:cs typeface="Times New Roman"/>
                        </a:defRPr>
                      </a:lvl2pPr>
                      <a:lvl3pPr marL="914400" algn="l" defTabSz="914400" rtl="0" eaLnBrk="1" latinLnBrk="0" hangingPunct="1">
                        <a:defRPr sz="1800" kern="1200">
                          <a:solidFill>
                            <a:schemeClr val="dk1"/>
                          </a:solidFill>
                          <a:latin typeface="Arial"/>
                          <a:cs typeface="Times New Roman"/>
                        </a:defRPr>
                      </a:lvl3pPr>
                      <a:lvl4pPr marL="1371600" algn="l" defTabSz="914400" rtl="0" eaLnBrk="1" latinLnBrk="0" hangingPunct="1">
                        <a:defRPr sz="1800" kern="1200">
                          <a:solidFill>
                            <a:schemeClr val="dk1"/>
                          </a:solidFill>
                          <a:latin typeface="Arial"/>
                          <a:cs typeface="Times New Roman"/>
                        </a:defRPr>
                      </a:lvl4pPr>
                      <a:lvl5pPr marL="1828800" algn="l" defTabSz="914400" rtl="0" eaLnBrk="1" latinLnBrk="0" hangingPunct="1">
                        <a:defRPr sz="1800" kern="1200">
                          <a:solidFill>
                            <a:schemeClr val="dk1"/>
                          </a:solidFill>
                          <a:latin typeface="Arial"/>
                          <a:cs typeface="Times New Roman"/>
                        </a:defRPr>
                      </a:lvl5pPr>
                      <a:lvl6pPr marL="2286000" algn="l" defTabSz="914400" rtl="0" eaLnBrk="1" latinLnBrk="0" hangingPunct="1">
                        <a:defRPr sz="1800" kern="1200">
                          <a:solidFill>
                            <a:schemeClr val="dk1"/>
                          </a:solidFill>
                          <a:latin typeface="Arial"/>
                          <a:cs typeface="Times New Roman"/>
                        </a:defRPr>
                      </a:lvl6pPr>
                      <a:lvl7pPr marL="2743200" algn="l" defTabSz="914400" rtl="0" eaLnBrk="1" latinLnBrk="0" hangingPunct="1">
                        <a:defRPr sz="1800" kern="1200">
                          <a:solidFill>
                            <a:schemeClr val="dk1"/>
                          </a:solidFill>
                          <a:latin typeface="Arial"/>
                          <a:cs typeface="Times New Roman"/>
                        </a:defRPr>
                      </a:lvl7pPr>
                      <a:lvl8pPr marL="3200400" algn="l" defTabSz="914400" rtl="0" eaLnBrk="1" latinLnBrk="0" hangingPunct="1">
                        <a:defRPr sz="1800" kern="1200">
                          <a:solidFill>
                            <a:schemeClr val="dk1"/>
                          </a:solidFill>
                          <a:latin typeface="Arial"/>
                          <a:cs typeface="Times New Roman"/>
                        </a:defRPr>
                      </a:lvl8pPr>
                      <a:lvl9pPr marL="3657600" algn="l" defTabSz="914400" rtl="0" eaLnBrk="1" latinLnBrk="0" hangingPunct="1">
                        <a:defRPr sz="1800" kern="1200">
                          <a:solidFill>
                            <a:schemeClr val="dk1"/>
                          </a:solidFill>
                          <a:latin typeface="Arial"/>
                          <a:cs typeface="Times New Roman"/>
                        </a:defRPr>
                      </a:lvl9pPr>
                    </a:lstStyle>
                    <a:p>
                      <a:pPr marL="457200" algn="l">
                        <a:spcAft>
                          <a:spcPts val="0"/>
                        </a:spcAft>
                      </a:pPr>
                      <a:r>
                        <a:rPr lang="en-US" sz="1700" dirty="0">
                          <a:solidFill>
                            <a:schemeClr val="tx1"/>
                          </a:solidFill>
                          <a:effectLst/>
                          <a:latin typeface="+mn-lt"/>
                        </a:rPr>
                        <a:t>TCVN</a:t>
                      </a:r>
                      <a:endParaRPr lang="en-US" sz="1700" dirty="0">
                        <a:solidFill>
                          <a:schemeClr val="tx1"/>
                        </a:solidFill>
                        <a:effectLst/>
                        <a:latin typeface="+mn-lt"/>
                        <a:ea typeface="Calibri"/>
                        <a:cs typeface="Times New Roman"/>
                      </a:endParaRPr>
                    </a:p>
                  </a:txBody>
                  <a:tcPr marL="97536" marR="97536" marT="0" marB="0"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00CC99">
                        <a:tint val="40000"/>
                      </a:srgbClr>
                    </a:solidFill>
                  </a:tcPr>
                </a:tc>
                <a:extLst>
                  <a:ext uri="{0D108BD9-81ED-4DB2-BD59-A6C34878D82A}">
                    <a16:rowId xmlns:a16="http://schemas.microsoft.com/office/drawing/2014/main" val="10017"/>
                  </a:ext>
                </a:extLst>
              </a:tr>
            </a:tbl>
          </a:graphicData>
        </a:graphic>
      </p:graphicFrame>
      <p:sp>
        <p:nvSpPr>
          <p:cNvPr id="10" name="Fußzeilenplatzhalter 6"/>
          <p:cNvSpPr>
            <a:spLocks noGrp="1"/>
          </p:cNvSpPr>
          <p:nvPr>
            <p:ph type="ftr" sz="quarter" idx="11"/>
          </p:nvPr>
        </p:nvSpPr>
        <p:spPr>
          <a:xfrm>
            <a:off x="3269531" y="8693225"/>
            <a:ext cx="7920880" cy="370699"/>
          </a:xfrm>
        </p:spPr>
        <p:txBody>
          <a:bodyPr/>
          <a:lstStyle/>
          <a:p>
            <a:pPr>
              <a:defRPr/>
            </a:pPr>
            <a:r>
              <a:rPr lang="en-US" dirty="0">
                <a:solidFill>
                  <a:srgbClr val="000000"/>
                </a:solidFill>
              </a:rPr>
              <a:t>15-09-2021                                     Graham Worthington</a:t>
            </a:r>
            <a:endParaRPr lang="en-US" dirty="0"/>
          </a:p>
        </p:txBody>
      </p:sp>
    </p:spTree>
    <p:extLst>
      <p:ext uri="{BB962C8B-B14F-4D97-AF65-F5344CB8AC3E}">
        <p14:creationId xmlns:p14="http://schemas.microsoft.com/office/powerpoint/2010/main" val="1453582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211" y="0"/>
            <a:ext cx="11704320" cy="1625600"/>
          </a:xfrm>
        </p:spPr>
        <p:txBody>
          <a:bodyPr/>
          <a:lstStyle/>
          <a:p>
            <a:pPr algn="l"/>
            <a:r>
              <a:rPr lang="en-AU" sz="4800" dirty="0">
                <a:solidFill>
                  <a:schemeClr val="tx1"/>
                </a:solidFill>
                <a:effectLst/>
              </a:rPr>
              <a:t>Codes and Standards</a:t>
            </a:r>
          </a:p>
        </p:txBody>
      </p:sp>
      <p:sp>
        <p:nvSpPr>
          <p:cNvPr id="3" name="Content Placeholder 2"/>
          <p:cNvSpPr>
            <a:spLocks noGrp="1"/>
          </p:cNvSpPr>
          <p:nvPr>
            <p:ph idx="1"/>
          </p:nvPr>
        </p:nvSpPr>
        <p:spPr>
          <a:xfrm>
            <a:off x="3413547" y="1780457"/>
            <a:ext cx="11036736" cy="6436925"/>
          </a:xfrm>
        </p:spPr>
        <p:txBody>
          <a:bodyPr>
            <a:normAutofit/>
          </a:bodyPr>
          <a:lstStyle/>
          <a:p>
            <a:r>
              <a:rPr lang="en-AU" sz="2400" b="0" dirty="0">
                <a:solidFill>
                  <a:schemeClr val="tx1"/>
                </a:solidFill>
                <a:effectLst/>
                <a:latin typeface="+mj-lt"/>
              </a:rPr>
              <a:t>Codes and Standards are fundamental to the safety and quality of the Elevator and Escalator Systems in general</a:t>
            </a:r>
          </a:p>
          <a:p>
            <a:endParaRPr lang="en-AU" sz="2400" b="0" dirty="0">
              <a:solidFill>
                <a:schemeClr val="tx1"/>
              </a:solidFill>
              <a:effectLst/>
              <a:latin typeface="+mj-lt"/>
            </a:endParaRPr>
          </a:p>
          <a:p>
            <a:r>
              <a:rPr lang="en-AU" sz="2400" b="0" dirty="0">
                <a:solidFill>
                  <a:schemeClr val="tx1"/>
                </a:solidFill>
                <a:effectLst/>
                <a:latin typeface="+mj-lt"/>
              </a:rPr>
              <a:t>“State of the Art” Codes and Standards helps establish the base for high quality, safe operational products</a:t>
            </a:r>
          </a:p>
          <a:p>
            <a:pPr>
              <a:buNone/>
            </a:pPr>
            <a:endParaRPr lang="en-AU" sz="2400" b="0" dirty="0">
              <a:solidFill>
                <a:schemeClr val="tx1"/>
              </a:solidFill>
              <a:effectLst/>
              <a:latin typeface="+mj-lt"/>
            </a:endParaRPr>
          </a:p>
          <a:p>
            <a:r>
              <a:rPr lang="en-AU" sz="2400" b="0" dirty="0">
                <a:solidFill>
                  <a:schemeClr val="tx1"/>
                </a:solidFill>
                <a:effectLst/>
                <a:latin typeface="+mj-lt"/>
              </a:rPr>
              <a:t>Safe, high quality of design, manufacture, installation and servicing processes  also stem from controlled Regulations and  Administration of the same.</a:t>
            </a:r>
          </a:p>
          <a:p>
            <a:endParaRPr lang="en-AU" sz="2400" b="0" dirty="0">
              <a:solidFill>
                <a:schemeClr val="tx1"/>
              </a:solidFill>
              <a:effectLst/>
              <a:latin typeface="+mj-lt"/>
            </a:endParaRPr>
          </a:p>
          <a:p>
            <a:pPr marL="487672" lvl="1" indent="-487672">
              <a:buFontTx/>
              <a:buChar char="•"/>
            </a:pPr>
            <a:r>
              <a:rPr lang="en-AU" sz="2400" b="0" dirty="0">
                <a:solidFill>
                  <a:schemeClr val="tx1"/>
                </a:solidFill>
                <a:effectLst/>
                <a:latin typeface="+mj-lt"/>
              </a:rPr>
              <a:t>Uniform Worldwide Standards ensure that the broad spectrum of expertise contribute to the quality of the standard and hence ensure the best outcome</a:t>
            </a:r>
          </a:p>
          <a:p>
            <a:endParaRPr lang="en-AU" sz="2800" b="0" dirty="0">
              <a:solidFill>
                <a:schemeClr val="tx1"/>
              </a:solidFill>
              <a:effectLst/>
              <a:latin typeface="+mj-lt"/>
            </a:endParaRPr>
          </a:p>
          <a:p>
            <a:pPr>
              <a:buNone/>
            </a:pPr>
            <a:endParaRPr lang="en-AU" sz="3600" dirty="0"/>
          </a:p>
        </p:txBody>
      </p:sp>
      <p:sp>
        <p:nvSpPr>
          <p:cNvPr id="6" name="Rectangle 5"/>
          <p:cNvSpPr/>
          <p:nvPr/>
        </p:nvSpPr>
        <p:spPr>
          <a:xfrm>
            <a:off x="3718545" y="8672821"/>
            <a:ext cx="10225136" cy="400110"/>
          </a:xfrm>
          <a:prstGeom prst="rect">
            <a:avLst/>
          </a:prstGeom>
        </p:spPr>
        <p:txBody>
          <a:bodyPr wrap="square">
            <a:spAutoFit/>
          </a:bodyPr>
          <a:lstStyle/>
          <a:p>
            <a:r>
              <a:rPr lang="en-US" sz="2000" dirty="0">
                <a:solidFill>
                  <a:srgbClr val="000000"/>
                </a:solidFill>
              </a:rPr>
              <a:t>15-09-2019                                     Graham Worthington                                              3</a:t>
            </a:r>
          </a:p>
        </p:txBody>
      </p:sp>
    </p:spTree>
    <p:extLst>
      <p:ext uri="{BB962C8B-B14F-4D97-AF65-F5344CB8AC3E}">
        <p14:creationId xmlns:p14="http://schemas.microsoft.com/office/powerpoint/2010/main" val="41161992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8211" y="0"/>
            <a:ext cx="11704320" cy="1625600"/>
          </a:xfrm>
        </p:spPr>
        <p:txBody>
          <a:bodyPr/>
          <a:lstStyle/>
          <a:p>
            <a:pPr algn="l"/>
            <a:r>
              <a:rPr lang="en-AU" sz="4800" dirty="0">
                <a:solidFill>
                  <a:schemeClr val="tx1"/>
                </a:solidFill>
                <a:effectLst/>
              </a:rPr>
              <a:t>Codes , Standards and Regulations</a:t>
            </a:r>
          </a:p>
        </p:txBody>
      </p:sp>
      <p:sp>
        <p:nvSpPr>
          <p:cNvPr id="3" name="Content Placeholder 2"/>
          <p:cNvSpPr>
            <a:spLocks noGrp="1"/>
          </p:cNvSpPr>
          <p:nvPr>
            <p:ph idx="1"/>
          </p:nvPr>
        </p:nvSpPr>
        <p:spPr>
          <a:xfrm>
            <a:off x="3413547" y="1780457"/>
            <a:ext cx="11036736" cy="6436925"/>
          </a:xfrm>
        </p:spPr>
        <p:txBody>
          <a:bodyPr>
            <a:normAutofit/>
          </a:bodyPr>
          <a:lstStyle/>
          <a:p>
            <a:pPr marL="8929" indent="0">
              <a:spcBef>
                <a:spcPts val="67"/>
              </a:spcBef>
              <a:buNone/>
            </a:pPr>
            <a:r>
              <a:rPr lang="en-AU" sz="2800" spc="-53" dirty="0">
                <a:solidFill>
                  <a:schemeClr val="tx1"/>
                </a:solidFill>
                <a:effectLst/>
                <a:uFill>
                  <a:solidFill>
                    <a:srgbClr val="041E42"/>
                  </a:solidFill>
                </a:uFill>
                <a:latin typeface="+mj-lt"/>
                <a:cs typeface="Verdana"/>
              </a:rPr>
              <a:t>Standards</a:t>
            </a:r>
            <a:r>
              <a:rPr lang="en-AU" sz="2800" spc="-63" dirty="0">
                <a:solidFill>
                  <a:schemeClr val="tx1"/>
                </a:solidFill>
                <a:effectLst/>
                <a:latin typeface="+mj-lt"/>
                <a:cs typeface="Verdana"/>
              </a:rPr>
              <a:t> </a:t>
            </a:r>
          </a:p>
          <a:p>
            <a:pPr marL="8929" indent="0">
              <a:spcBef>
                <a:spcPts val="67"/>
              </a:spcBef>
              <a:buNone/>
            </a:pPr>
            <a:endParaRPr lang="en-AU" sz="1000" spc="-63" dirty="0">
              <a:solidFill>
                <a:schemeClr val="tx1"/>
              </a:solidFill>
              <a:effectLst/>
              <a:latin typeface="+mj-lt"/>
              <a:cs typeface="Verdana"/>
            </a:endParaRPr>
          </a:p>
          <a:p>
            <a:pPr marL="8929" indent="0">
              <a:spcBef>
                <a:spcPts val="67"/>
              </a:spcBef>
              <a:buNone/>
            </a:pPr>
            <a:r>
              <a:rPr lang="en-AU" sz="2400" b="0" spc="88" dirty="0">
                <a:solidFill>
                  <a:schemeClr val="tx1"/>
                </a:solidFill>
                <a:effectLst/>
                <a:latin typeface="+mj-lt"/>
                <a:cs typeface="Verdana"/>
              </a:rPr>
              <a:t>A</a:t>
            </a:r>
            <a:r>
              <a:rPr lang="en-AU" sz="2400" b="0" spc="-84" dirty="0">
                <a:solidFill>
                  <a:schemeClr val="tx1"/>
                </a:solidFill>
                <a:effectLst/>
                <a:latin typeface="+mj-lt"/>
                <a:cs typeface="Verdana"/>
              </a:rPr>
              <a:t> </a:t>
            </a:r>
            <a:r>
              <a:rPr lang="en-AU" sz="2400" b="0" spc="-56" dirty="0">
                <a:solidFill>
                  <a:schemeClr val="tx1"/>
                </a:solidFill>
                <a:effectLst/>
                <a:latin typeface="+mj-lt"/>
                <a:cs typeface="Verdana"/>
              </a:rPr>
              <a:t>set</a:t>
            </a:r>
            <a:r>
              <a:rPr lang="en-AU" sz="2400" b="0" spc="-84" dirty="0">
                <a:solidFill>
                  <a:schemeClr val="tx1"/>
                </a:solidFill>
                <a:effectLst/>
                <a:latin typeface="+mj-lt"/>
                <a:cs typeface="Verdana"/>
              </a:rPr>
              <a:t> </a:t>
            </a:r>
            <a:r>
              <a:rPr lang="en-AU" sz="2400" b="0" spc="4" dirty="0">
                <a:solidFill>
                  <a:schemeClr val="tx1"/>
                </a:solidFill>
                <a:effectLst/>
                <a:latin typeface="+mj-lt"/>
                <a:cs typeface="Verdana"/>
              </a:rPr>
              <a:t>of</a:t>
            </a:r>
            <a:r>
              <a:rPr lang="en-AU" sz="2400" b="0" spc="-84" dirty="0">
                <a:solidFill>
                  <a:schemeClr val="tx1"/>
                </a:solidFill>
                <a:effectLst/>
                <a:latin typeface="+mj-lt"/>
                <a:cs typeface="Verdana"/>
              </a:rPr>
              <a:t> </a:t>
            </a:r>
            <a:r>
              <a:rPr lang="en-AU" sz="2400" b="0" spc="14" dirty="0">
                <a:solidFill>
                  <a:schemeClr val="tx1"/>
                </a:solidFill>
                <a:effectLst/>
                <a:latin typeface="+mj-lt"/>
                <a:cs typeface="Verdana"/>
              </a:rPr>
              <a:t>technical</a:t>
            </a:r>
            <a:r>
              <a:rPr lang="en-AU" sz="2400" b="0" spc="-56" dirty="0">
                <a:solidFill>
                  <a:schemeClr val="tx1"/>
                </a:solidFill>
                <a:effectLst/>
                <a:latin typeface="+mj-lt"/>
                <a:cs typeface="Verdana"/>
              </a:rPr>
              <a:t> </a:t>
            </a:r>
            <a:r>
              <a:rPr lang="en-AU" sz="2400" b="0" spc="-39" dirty="0">
                <a:solidFill>
                  <a:schemeClr val="tx1"/>
                </a:solidFill>
                <a:effectLst/>
                <a:latin typeface="+mj-lt"/>
                <a:cs typeface="Verdana"/>
              </a:rPr>
              <a:t>definitions</a:t>
            </a:r>
            <a:r>
              <a:rPr lang="en-AU" sz="2400" b="0" spc="-53" dirty="0">
                <a:solidFill>
                  <a:schemeClr val="tx1"/>
                </a:solidFill>
                <a:effectLst/>
                <a:latin typeface="+mj-lt"/>
                <a:cs typeface="Verdana"/>
              </a:rPr>
              <a:t> </a:t>
            </a:r>
            <a:r>
              <a:rPr lang="en-AU" sz="2400" b="0" spc="39" dirty="0">
                <a:solidFill>
                  <a:schemeClr val="tx1"/>
                </a:solidFill>
                <a:effectLst/>
                <a:latin typeface="+mj-lt"/>
                <a:cs typeface="Verdana"/>
              </a:rPr>
              <a:t>and</a:t>
            </a:r>
            <a:r>
              <a:rPr lang="en-AU" sz="2400" b="0" spc="-84" dirty="0">
                <a:solidFill>
                  <a:schemeClr val="tx1"/>
                </a:solidFill>
                <a:effectLst/>
                <a:latin typeface="+mj-lt"/>
                <a:cs typeface="Verdana"/>
              </a:rPr>
              <a:t> </a:t>
            </a:r>
            <a:r>
              <a:rPr lang="en-AU" sz="2400" b="0" spc="-25" dirty="0">
                <a:solidFill>
                  <a:schemeClr val="tx1"/>
                </a:solidFill>
                <a:effectLst/>
                <a:latin typeface="+mj-lt"/>
                <a:cs typeface="Verdana"/>
              </a:rPr>
              <a:t>guidelines</a:t>
            </a:r>
            <a:r>
              <a:rPr lang="en-AU" sz="2400" b="0" spc="-67" dirty="0">
                <a:solidFill>
                  <a:schemeClr val="tx1"/>
                </a:solidFill>
                <a:effectLst/>
                <a:latin typeface="+mj-lt"/>
                <a:cs typeface="Verdana"/>
              </a:rPr>
              <a:t> </a:t>
            </a:r>
            <a:r>
              <a:rPr lang="en-AU" sz="2400" b="0" spc="-21" dirty="0">
                <a:solidFill>
                  <a:schemeClr val="tx1"/>
                </a:solidFill>
                <a:effectLst/>
                <a:latin typeface="+mj-lt"/>
                <a:cs typeface="Verdana"/>
              </a:rPr>
              <a:t>that </a:t>
            </a:r>
            <a:r>
              <a:rPr lang="en-AU" sz="2400" b="0" spc="-84" dirty="0">
                <a:solidFill>
                  <a:schemeClr val="tx1"/>
                </a:solidFill>
                <a:effectLst/>
                <a:latin typeface="+mj-lt"/>
                <a:cs typeface="Verdana"/>
              </a:rPr>
              <a:t> </a:t>
            </a:r>
            <a:r>
              <a:rPr lang="en-AU" sz="2400" b="0" spc="-14" dirty="0">
                <a:solidFill>
                  <a:schemeClr val="tx1"/>
                </a:solidFill>
                <a:effectLst/>
                <a:latin typeface="+mj-lt"/>
                <a:cs typeface="Verdana"/>
              </a:rPr>
              <a:t>function</a:t>
            </a:r>
            <a:r>
              <a:rPr lang="en-AU" sz="2400" b="0" spc="-63" dirty="0">
                <a:solidFill>
                  <a:schemeClr val="tx1"/>
                </a:solidFill>
                <a:effectLst/>
                <a:latin typeface="+mj-lt"/>
                <a:cs typeface="Verdana"/>
              </a:rPr>
              <a:t> </a:t>
            </a:r>
            <a:r>
              <a:rPr lang="en-AU" sz="2400" b="0" spc="-32" dirty="0">
                <a:solidFill>
                  <a:schemeClr val="tx1"/>
                </a:solidFill>
                <a:effectLst/>
                <a:latin typeface="+mj-lt"/>
                <a:cs typeface="Verdana"/>
              </a:rPr>
              <a:t>as</a:t>
            </a:r>
            <a:r>
              <a:rPr lang="en-AU" sz="2400" b="0" spc="-84" dirty="0">
                <a:solidFill>
                  <a:schemeClr val="tx1"/>
                </a:solidFill>
                <a:effectLst/>
                <a:latin typeface="+mj-lt"/>
                <a:cs typeface="Verdana"/>
              </a:rPr>
              <a:t> </a:t>
            </a:r>
            <a:r>
              <a:rPr lang="en-AU" sz="2400" b="0" spc="-56" dirty="0">
                <a:solidFill>
                  <a:schemeClr val="tx1"/>
                </a:solidFill>
                <a:effectLst/>
                <a:latin typeface="+mj-lt"/>
                <a:cs typeface="Verdana"/>
              </a:rPr>
              <a:t>instructions</a:t>
            </a:r>
            <a:endParaRPr lang="en-AU" sz="2400" b="0" dirty="0">
              <a:solidFill>
                <a:schemeClr val="tx1"/>
              </a:solidFill>
              <a:effectLst/>
              <a:latin typeface="+mj-lt"/>
              <a:cs typeface="Verdana"/>
            </a:endParaRPr>
          </a:p>
          <a:p>
            <a:pPr marL="8929" indent="0">
              <a:spcBef>
                <a:spcPts val="0"/>
              </a:spcBef>
              <a:buNone/>
            </a:pPr>
            <a:r>
              <a:rPr lang="en-AU" sz="2400" b="0" spc="-46" dirty="0">
                <a:solidFill>
                  <a:schemeClr val="tx1"/>
                </a:solidFill>
                <a:effectLst/>
                <a:latin typeface="+mj-lt"/>
                <a:cs typeface="Verdana"/>
              </a:rPr>
              <a:t>for designers, </a:t>
            </a:r>
            <a:r>
              <a:rPr lang="en-AU" sz="2400" b="0" spc="-32" dirty="0">
                <a:solidFill>
                  <a:schemeClr val="tx1"/>
                </a:solidFill>
                <a:effectLst/>
                <a:latin typeface="+mj-lt"/>
                <a:cs typeface="Verdana"/>
              </a:rPr>
              <a:t>manufacturers, operators, </a:t>
            </a:r>
            <a:r>
              <a:rPr lang="en-AU" sz="2400" b="0" spc="-46" dirty="0">
                <a:solidFill>
                  <a:schemeClr val="tx1"/>
                </a:solidFill>
                <a:effectLst/>
                <a:latin typeface="+mj-lt"/>
                <a:cs typeface="Verdana"/>
              </a:rPr>
              <a:t>or </a:t>
            </a:r>
            <a:r>
              <a:rPr lang="en-AU" sz="2400" b="0" spc="-84" dirty="0">
                <a:solidFill>
                  <a:schemeClr val="tx1"/>
                </a:solidFill>
                <a:effectLst/>
                <a:latin typeface="+mj-lt"/>
                <a:cs typeface="Verdana"/>
              </a:rPr>
              <a:t>users </a:t>
            </a:r>
            <a:r>
              <a:rPr lang="en-AU" sz="2400" b="0" spc="4" dirty="0">
                <a:solidFill>
                  <a:schemeClr val="tx1"/>
                </a:solidFill>
                <a:effectLst/>
                <a:latin typeface="+mj-lt"/>
                <a:cs typeface="Verdana"/>
              </a:rPr>
              <a:t>of</a:t>
            </a:r>
            <a:r>
              <a:rPr lang="en-AU" sz="2400" b="0" spc="-239" dirty="0">
                <a:solidFill>
                  <a:schemeClr val="tx1"/>
                </a:solidFill>
                <a:effectLst/>
                <a:latin typeface="+mj-lt"/>
                <a:cs typeface="Verdana"/>
              </a:rPr>
              <a:t> </a:t>
            </a:r>
            <a:r>
              <a:rPr lang="en-AU" sz="2400" b="0" spc="-4" dirty="0">
                <a:solidFill>
                  <a:schemeClr val="tx1"/>
                </a:solidFill>
                <a:effectLst/>
                <a:latin typeface="+mj-lt"/>
                <a:cs typeface="Verdana"/>
              </a:rPr>
              <a:t>equipment</a:t>
            </a:r>
          </a:p>
          <a:p>
            <a:pPr marL="8929" indent="0">
              <a:spcBef>
                <a:spcPts val="0"/>
              </a:spcBef>
              <a:buNone/>
            </a:pPr>
            <a:endParaRPr lang="en-AU" sz="2400" b="0" dirty="0">
              <a:solidFill>
                <a:prstClr val="black"/>
              </a:solidFill>
              <a:effectLst/>
              <a:latin typeface="+mj-lt"/>
              <a:cs typeface="Verdana"/>
            </a:endParaRPr>
          </a:p>
          <a:p>
            <a:pPr marL="0" indent="0">
              <a:spcBef>
                <a:spcPts val="18"/>
              </a:spcBef>
              <a:buNone/>
            </a:pPr>
            <a:r>
              <a:rPr lang="en-AU" sz="2800" dirty="0">
                <a:solidFill>
                  <a:prstClr val="black"/>
                </a:solidFill>
                <a:effectLst/>
                <a:latin typeface="+mj-lt"/>
                <a:cs typeface="Times New Roman"/>
              </a:rPr>
              <a:t>Codes</a:t>
            </a:r>
          </a:p>
          <a:p>
            <a:pPr marL="0" indent="0">
              <a:spcBef>
                <a:spcPts val="18"/>
              </a:spcBef>
              <a:buNone/>
            </a:pPr>
            <a:endParaRPr lang="en-AU" sz="1000" dirty="0">
              <a:solidFill>
                <a:schemeClr val="tx1"/>
              </a:solidFill>
              <a:effectLst/>
              <a:latin typeface="+mj-lt"/>
              <a:cs typeface="Times New Roman"/>
            </a:endParaRPr>
          </a:p>
          <a:p>
            <a:pPr marL="8929" marR="3572" indent="0">
              <a:spcBef>
                <a:spcPts val="0"/>
              </a:spcBef>
              <a:buNone/>
            </a:pPr>
            <a:r>
              <a:rPr lang="en-AU" sz="2400" b="0" spc="-11" dirty="0">
                <a:solidFill>
                  <a:schemeClr val="tx1"/>
                </a:solidFill>
                <a:effectLst/>
                <a:uFill>
                  <a:solidFill>
                    <a:srgbClr val="041E42"/>
                  </a:solidFill>
                </a:uFill>
                <a:latin typeface="+mj-lt"/>
                <a:cs typeface="Verdana"/>
              </a:rPr>
              <a:t>A </a:t>
            </a:r>
            <a:r>
              <a:rPr lang="en-AU" sz="2400" b="0" spc="-14" dirty="0">
                <a:solidFill>
                  <a:schemeClr val="tx1"/>
                </a:solidFill>
                <a:effectLst/>
                <a:latin typeface="+mj-lt"/>
                <a:cs typeface="Verdana"/>
              </a:rPr>
              <a:t>standard</a:t>
            </a:r>
            <a:r>
              <a:rPr lang="en-AU" sz="2400" b="0" spc="-67" dirty="0">
                <a:solidFill>
                  <a:schemeClr val="tx1"/>
                </a:solidFill>
                <a:effectLst/>
                <a:latin typeface="+mj-lt"/>
                <a:cs typeface="Verdana"/>
              </a:rPr>
              <a:t> </a:t>
            </a:r>
            <a:r>
              <a:rPr lang="en-AU" sz="2400" b="0" spc="21" dirty="0">
                <a:solidFill>
                  <a:schemeClr val="tx1"/>
                </a:solidFill>
                <a:effectLst/>
                <a:latin typeface="+mj-lt"/>
                <a:cs typeface="Verdana"/>
              </a:rPr>
              <a:t>becomes</a:t>
            </a:r>
            <a:r>
              <a:rPr lang="en-AU" sz="2400" b="0" spc="-70" dirty="0">
                <a:solidFill>
                  <a:schemeClr val="tx1"/>
                </a:solidFill>
                <a:effectLst/>
                <a:latin typeface="+mj-lt"/>
                <a:cs typeface="Verdana"/>
              </a:rPr>
              <a:t> </a:t>
            </a:r>
            <a:r>
              <a:rPr lang="en-AU" sz="2400" b="0" spc="88" dirty="0">
                <a:solidFill>
                  <a:schemeClr val="tx1"/>
                </a:solidFill>
                <a:effectLst/>
                <a:latin typeface="+mj-lt"/>
                <a:cs typeface="Verdana"/>
              </a:rPr>
              <a:t>a</a:t>
            </a:r>
            <a:r>
              <a:rPr lang="en-AU" sz="2400" b="0" spc="-88" dirty="0">
                <a:solidFill>
                  <a:schemeClr val="tx1"/>
                </a:solidFill>
                <a:effectLst/>
                <a:latin typeface="+mj-lt"/>
                <a:cs typeface="Verdana"/>
              </a:rPr>
              <a:t> </a:t>
            </a:r>
            <a:r>
              <a:rPr lang="en-AU" sz="2400" b="0" spc="42" dirty="0">
                <a:solidFill>
                  <a:schemeClr val="tx1"/>
                </a:solidFill>
                <a:effectLst/>
                <a:latin typeface="+mj-lt"/>
                <a:cs typeface="Verdana"/>
              </a:rPr>
              <a:t>code,</a:t>
            </a:r>
            <a:r>
              <a:rPr lang="en-AU" sz="2400" b="0" spc="-74" dirty="0">
                <a:solidFill>
                  <a:schemeClr val="tx1"/>
                </a:solidFill>
                <a:effectLst/>
                <a:latin typeface="+mj-lt"/>
                <a:cs typeface="Verdana"/>
              </a:rPr>
              <a:t> </a:t>
            </a:r>
            <a:r>
              <a:rPr lang="en-AU" sz="2400" b="0" spc="-7" dirty="0">
                <a:solidFill>
                  <a:schemeClr val="tx1"/>
                </a:solidFill>
                <a:effectLst/>
                <a:latin typeface="+mj-lt"/>
                <a:cs typeface="Verdana"/>
              </a:rPr>
              <a:t>when</a:t>
            </a:r>
            <a:r>
              <a:rPr lang="en-AU" sz="2400" b="0" spc="-56" dirty="0">
                <a:solidFill>
                  <a:schemeClr val="tx1"/>
                </a:solidFill>
                <a:effectLst/>
                <a:latin typeface="+mj-lt"/>
                <a:cs typeface="Verdana"/>
              </a:rPr>
              <a:t> </a:t>
            </a:r>
            <a:r>
              <a:rPr lang="en-AU" sz="2400" b="0" spc="-74" dirty="0">
                <a:solidFill>
                  <a:schemeClr val="tx1"/>
                </a:solidFill>
                <a:effectLst/>
                <a:latin typeface="+mj-lt"/>
                <a:cs typeface="Verdana"/>
              </a:rPr>
              <a:t>it</a:t>
            </a:r>
            <a:r>
              <a:rPr lang="en-AU" sz="2400" b="0" spc="-91" dirty="0">
                <a:solidFill>
                  <a:schemeClr val="tx1"/>
                </a:solidFill>
                <a:effectLst/>
                <a:latin typeface="+mj-lt"/>
                <a:cs typeface="Verdana"/>
              </a:rPr>
              <a:t> </a:t>
            </a:r>
            <a:r>
              <a:rPr lang="en-AU" sz="2400" b="0" spc="-32" dirty="0">
                <a:solidFill>
                  <a:schemeClr val="tx1"/>
                </a:solidFill>
                <a:effectLst/>
                <a:latin typeface="+mj-lt"/>
                <a:cs typeface="Verdana"/>
              </a:rPr>
              <a:t>has</a:t>
            </a:r>
            <a:r>
              <a:rPr lang="en-AU" sz="2400" b="0" spc="-80" dirty="0">
                <a:solidFill>
                  <a:schemeClr val="tx1"/>
                </a:solidFill>
                <a:effectLst/>
                <a:latin typeface="+mj-lt"/>
                <a:cs typeface="Verdana"/>
              </a:rPr>
              <a:t> </a:t>
            </a:r>
            <a:r>
              <a:rPr lang="en-AU" sz="2400" b="0" spc="35" dirty="0">
                <a:solidFill>
                  <a:schemeClr val="tx1"/>
                </a:solidFill>
                <a:effectLst/>
                <a:latin typeface="+mj-lt"/>
                <a:cs typeface="Verdana"/>
              </a:rPr>
              <a:t>been</a:t>
            </a:r>
            <a:r>
              <a:rPr lang="en-AU" sz="2400" b="0" spc="-80" dirty="0">
                <a:solidFill>
                  <a:schemeClr val="tx1"/>
                </a:solidFill>
                <a:effectLst/>
                <a:latin typeface="+mj-lt"/>
                <a:cs typeface="Verdana"/>
              </a:rPr>
              <a:t> </a:t>
            </a:r>
            <a:r>
              <a:rPr lang="en-AU" sz="2400" b="0" spc="42" dirty="0">
                <a:solidFill>
                  <a:schemeClr val="tx1"/>
                </a:solidFill>
                <a:effectLst/>
                <a:latin typeface="+mj-lt"/>
                <a:cs typeface="Verdana"/>
              </a:rPr>
              <a:t>adopted</a:t>
            </a:r>
            <a:r>
              <a:rPr lang="en-AU" sz="2400" b="0" spc="-67" dirty="0">
                <a:solidFill>
                  <a:schemeClr val="tx1"/>
                </a:solidFill>
                <a:effectLst/>
                <a:latin typeface="+mj-lt"/>
                <a:cs typeface="Verdana"/>
              </a:rPr>
              <a:t> </a:t>
            </a:r>
            <a:r>
              <a:rPr lang="en-AU" sz="2400" b="0" spc="-4" dirty="0">
                <a:solidFill>
                  <a:schemeClr val="tx1"/>
                </a:solidFill>
                <a:effectLst/>
                <a:latin typeface="+mj-lt"/>
                <a:cs typeface="Verdana"/>
              </a:rPr>
              <a:t>by</a:t>
            </a:r>
            <a:r>
              <a:rPr lang="en-AU" sz="2400" b="0" spc="-80" dirty="0">
                <a:solidFill>
                  <a:schemeClr val="tx1"/>
                </a:solidFill>
                <a:effectLst/>
                <a:latin typeface="+mj-lt"/>
                <a:cs typeface="Verdana"/>
              </a:rPr>
              <a:t> </a:t>
            </a:r>
            <a:r>
              <a:rPr lang="en-AU" sz="2400" b="0" spc="25" dirty="0">
                <a:solidFill>
                  <a:schemeClr val="tx1"/>
                </a:solidFill>
                <a:effectLst/>
                <a:latin typeface="+mj-lt"/>
                <a:cs typeface="Verdana"/>
              </a:rPr>
              <a:t>one</a:t>
            </a:r>
            <a:r>
              <a:rPr lang="en-AU" sz="2400" b="0" spc="-88" dirty="0">
                <a:solidFill>
                  <a:schemeClr val="tx1"/>
                </a:solidFill>
                <a:effectLst/>
                <a:latin typeface="+mj-lt"/>
                <a:cs typeface="Verdana"/>
              </a:rPr>
              <a:t> </a:t>
            </a:r>
            <a:r>
              <a:rPr lang="en-AU" sz="2400" b="0" spc="-46" dirty="0">
                <a:solidFill>
                  <a:schemeClr val="tx1"/>
                </a:solidFill>
                <a:effectLst/>
                <a:latin typeface="+mj-lt"/>
                <a:cs typeface="Verdana"/>
              </a:rPr>
              <a:t>or</a:t>
            </a:r>
            <a:r>
              <a:rPr lang="en-AU" sz="2400" b="0" spc="-74" dirty="0">
                <a:solidFill>
                  <a:schemeClr val="tx1"/>
                </a:solidFill>
                <a:effectLst/>
                <a:latin typeface="+mj-lt"/>
                <a:cs typeface="Verdana"/>
              </a:rPr>
              <a:t> </a:t>
            </a:r>
            <a:r>
              <a:rPr lang="en-AU" sz="2400" b="0" spc="-21" dirty="0">
                <a:solidFill>
                  <a:schemeClr val="tx1"/>
                </a:solidFill>
                <a:effectLst/>
                <a:latin typeface="+mj-lt"/>
                <a:cs typeface="Verdana"/>
              </a:rPr>
              <a:t>more  </a:t>
            </a:r>
            <a:r>
              <a:rPr lang="en-AU" sz="2400" b="0" spc="-14" dirty="0">
                <a:solidFill>
                  <a:schemeClr val="tx1"/>
                </a:solidFill>
                <a:effectLst/>
                <a:latin typeface="+mj-lt"/>
                <a:cs typeface="Verdana"/>
              </a:rPr>
              <a:t>governmental</a:t>
            </a:r>
            <a:r>
              <a:rPr lang="en-AU" sz="2400" b="0" spc="-70" dirty="0">
                <a:solidFill>
                  <a:schemeClr val="tx1"/>
                </a:solidFill>
                <a:effectLst/>
                <a:latin typeface="+mj-lt"/>
                <a:cs typeface="Verdana"/>
              </a:rPr>
              <a:t> </a:t>
            </a:r>
            <a:r>
              <a:rPr lang="en-AU" sz="2400" b="0" dirty="0">
                <a:solidFill>
                  <a:schemeClr val="tx1"/>
                </a:solidFill>
                <a:effectLst/>
                <a:latin typeface="+mj-lt"/>
                <a:cs typeface="Verdana"/>
              </a:rPr>
              <a:t>bodies</a:t>
            </a:r>
            <a:r>
              <a:rPr lang="en-AU" sz="2400" b="0" spc="-74" dirty="0">
                <a:solidFill>
                  <a:schemeClr val="tx1"/>
                </a:solidFill>
                <a:effectLst/>
                <a:latin typeface="+mj-lt"/>
                <a:cs typeface="Verdana"/>
              </a:rPr>
              <a:t> </a:t>
            </a:r>
            <a:r>
              <a:rPr lang="en-AU" sz="2400" b="0" spc="39" dirty="0">
                <a:solidFill>
                  <a:schemeClr val="tx1"/>
                </a:solidFill>
                <a:effectLst/>
                <a:latin typeface="+mj-lt"/>
                <a:cs typeface="Verdana"/>
              </a:rPr>
              <a:t>and</a:t>
            </a:r>
            <a:r>
              <a:rPr lang="en-AU" sz="2400" b="0" spc="-80" dirty="0">
                <a:solidFill>
                  <a:schemeClr val="tx1"/>
                </a:solidFill>
                <a:effectLst/>
                <a:latin typeface="+mj-lt"/>
                <a:cs typeface="Verdana"/>
              </a:rPr>
              <a:t> </a:t>
            </a:r>
            <a:r>
              <a:rPr lang="en-AU" sz="2400" b="0" spc="-120" dirty="0">
                <a:solidFill>
                  <a:schemeClr val="tx1"/>
                </a:solidFill>
                <a:effectLst/>
                <a:latin typeface="+mj-lt"/>
                <a:cs typeface="Verdana"/>
              </a:rPr>
              <a:t>is</a:t>
            </a:r>
            <a:r>
              <a:rPr lang="en-AU" sz="2400" b="0" spc="-80" dirty="0">
                <a:solidFill>
                  <a:schemeClr val="tx1"/>
                </a:solidFill>
                <a:effectLst/>
                <a:latin typeface="+mj-lt"/>
                <a:cs typeface="Verdana"/>
              </a:rPr>
              <a:t> </a:t>
            </a:r>
            <a:r>
              <a:rPr lang="en-AU" sz="2400" b="0" spc="18" dirty="0">
                <a:solidFill>
                  <a:schemeClr val="tx1"/>
                </a:solidFill>
                <a:effectLst/>
                <a:latin typeface="+mj-lt"/>
                <a:cs typeface="Verdana"/>
              </a:rPr>
              <a:t>enforceable</a:t>
            </a:r>
            <a:r>
              <a:rPr lang="en-AU" sz="2400" b="0" spc="-84" dirty="0">
                <a:solidFill>
                  <a:schemeClr val="tx1"/>
                </a:solidFill>
                <a:effectLst/>
                <a:latin typeface="+mj-lt"/>
                <a:cs typeface="Verdana"/>
              </a:rPr>
              <a:t> </a:t>
            </a:r>
            <a:r>
              <a:rPr lang="en-AU" sz="2400" b="0" dirty="0">
                <a:solidFill>
                  <a:schemeClr val="tx1"/>
                </a:solidFill>
                <a:effectLst/>
                <a:latin typeface="+mj-lt"/>
                <a:cs typeface="Verdana"/>
              </a:rPr>
              <a:t>by</a:t>
            </a:r>
            <a:r>
              <a:rPr lang="en-AU" sz="2400" b="0" spc="-80" dirty="0">
                <a:solidFill>
                  <a:schemeClr val="tx1"/>
                </a:solidFill>
                <a:effectLst/>
                <a:latin typeface="+mj-lt"/>
                <a:cs typeface="Verdana"/>
              </a:rPr>
              <a:t> </a:t>
            </a:r>
            <a:r>
              <a:rPr lang="en-AU" sz="2400" b="0" spc="7" dirty="0">
                <a:solidFill>
                  <a:schemeClr val="tx1"/>
                </a:solidFill>
                <a:effectLst/>
                <a:latin typeface="+mj-lt"/>
                <a:cs typeface="Verdana"/>
              </a:rPr>
              <a:t>law</a:t>
            </a:r>
            <a:r>
              <a:rPr lang="en-AU" sz="2400" b="0" spc="-95" dirty="0">
                <a:solidFill>
                  <a:schemeClr val="tx1"/>
                </a:solidFill>
                <a:effectLst/>
                <a:latin typeface="+mj-lt"/>
                <a:cs typeface="Verdana"/>
              </a:rPr>
              <a:t> </a:t>
            </a:r>
            <a:r>
              <a:rPr lang="en-AU" sz="2400" b="0" spc="-46" dirty="0">
                <a:solidFill>
                  <a:schemeClr val="tx1"/>
                </a:solidFill>
                <a:effectLst/>
                <a:latin typeface="+mj-lt"/>
                <a:cs typeface="Verdana"/>
              </a:rPr>
              <a:t>or</a:t>
            </a:r>
            <a:r>
              <a:rPr lang="en-AU" sz="2400" b="0" spc="-80" dirty="0">
                <a:solidFill>
                  <a:schemeClr val="tx1"/>
                </a:solidFill>
                <a:effectLst/>
                <a:latin typeface="+mj-lt"/>
                <a:cs typeface="Verdana"/>
              </a:rPr>
              <a:t> </a:t>
            </a:r>
            <a:r>
              <a:rPr lang="en-AU" sz="2400" b="0" spc="-7" dirty="0">
                <a:solidFill>
                  <a:schemeClr val="tx1"/>
                </a:solidFill>
                <a:effectLst/>
                <a:latin typeface="+mj-lt"/>
                <a:cs typeface="Verdana"/>
              </a:rPr>
              <a:t>when</a:t>
            </a:r>
            <a:r>
              <a:rPr lang="en-AU" sz="2400" b="0" spc="-53" dirty="0">
                <a:solidFill>
                  <a:schemeClr val="tx1"/>
                </a:solidFill>
                <a:effectLst/>
                <a:latin typeface="+mj-lt"/>
                <a:cs typeface="Verdana"/>
              </a:rPr>
              <a:t> </a:t>
            </a:r>
            <a:r>
              <a:rPr lang="en-AU" sz="2400" b="0" spc="-74" dirty="0">
                <a:solidFill>
                  <a:schemeClr val="tx1"/>
                </a:solidFill>
                <a:effectLst/>
                <a:latin typeface="+mj-lt"/>
                <a:cs typeface="Verdana"/>
              </a:rPr>
              <a:t>it</a:t>
            </a:r>
            <a:r>
              <a:rPr lang="en-AU" sz="2400" b="0" spc="-84" dirty="0">
                <a:solidFill>
                  <a:schemeClr val="tx1"/>
                </a:solidFill>
                <a:effectLst/>
                <a:latin typeface="+mj-lt"/>
                <a:cs typeface="Verdana"/>
              </a:rPr>
              <a:t> </a:t>
            </a:r>
            <a:r>
              <a:rPr lang="en-AU" sz="2400" b="0" spc="-32" dirty="0">
                <a:solidFill>
                  <a:schemeClr val="tx1"/>
                </a:solidFill>
                <a:effectLst/>
                <a:latin typeface="+mj-lt"/>
                <a:cs typeface="Verdana"/>
              </a:rPr>
              <a:t>has</a:t>
            </a:r>
            <a:r>
              <a:rPr lang="en-AU" sz="2400" b="0" spc="-84" dirty="0">
                <a:solidFill>
                  <a:schemeClr val="tx1"/>
                </a:solidFill>
                <a:effectLst/>
                <a:latin typeface="+mj-lt"/>
                <a:cs typeface="Verdana"/>
              </a:rPr>
              <a:t> </a:t>
            </a:r>
            <a:r>
              <a:rPr lang="en-AU" sz="2400" b="0" spc="35" dirty="0">
                <a:solidFill>
                  <a:schemeClr val="tx1"/>
                </a:solidFill>
                <a:effectLst/>
                <a:latin typeface="+mj-lt"/>
                <a:cs typeface="Verdana"/>
              </a:rPr>
              <a:t>been</a:t>
            </a:r>
            <a:r>
              <a:rPr lang="en-AU" sz="2400" b="0" spc="-80" dirty="0">
                <a:solidFill>
                  <a:schemeClr val="tx1"/>
                </a:solidFill>
                <a:effectLst/>
                <a:latin typeface="+mj-lt"/>
                <a:cs typeface="Verdana"/>
              </a:rPr>
              <a:t> </a:t>
            </a:r>
            <a:r>
              <a:rPr lang="en-AU" sz="2400" b="0" spc="4" dirty="0">
                <a:solidFill>
                  <a:schemeClr val="tx1"/>
                </a:solidFill>
                <a:effectLst/>
                <a:latin typeface="+mj-lt"/>
                <a:cs typeface="Verdana"/>
              </a:rPr>
              <a:t>incorporated  </a:t>
            </a:r>
            <a:r>
              <a:rPr lang="en-AU" sz="2400" b="0" spc="-35" dirty="0">
                <a:solidFill>
                  <a:schemeClr val="tx1"/>
                </a:solidFill>
                <a:effectLst/>
                <a:latin typeface="+mj-lt"/>
                <a:cs typeface="Verdana"/>
              </a:rPr>
              <a:t>into </a:t>
            </a:r>
            <a:r>
              <a:rPr lang="en-AU" sz="2400" b="0" spc="91" dirty="0">
                <a:solidFill>
                  <a:schemeClr val="tx1"/>
                </a:solidFill>
                <a:effectLst/>
                <a:latin typeface="+mj-lt"/>
                <a:cs typeface="Verdana"/>
              </a:rPr>
              <a:t>a</a:t>
            </a:r>
            <a:r>
              <a:rPr lang="en-AU" sz="2400" b="0" spc="-143" dirty="0">
                <a:solidFill>
                  <a:schemeClr val="tx1"/>
                </a:solidFill>
                <a:effectLst/>
                <a:latin typeface="+mj-lt"/>
                <a:cs typeface="Verdana"/>
              </a:rPr>
              <a:t> </a:t>
            </a:r>
            <a:r>
              <a:rPr lang="en-AU" sz="2400" b="0" spc="-63" dirty="0">
                <a:solidFill>
                  <a:schemeClr val="tx1"/>
                </a:solidFill>
                <a:effectLst/>
                <a:latin typeface="+mj-lt"/>
                <a:cs typeface="Verdana"/>
              </a:rPr>
              <a:t>business </a:t>
            </a:r>
            <a:r>
              <a:rPr lang="en-AU" sz="2400" b="0" dirty="0">
                <a:solidFill>
                  <a:schemeClr val="tx1"/>
                </a:solidFill>
                <a:effectLst/>
                <a:latin typeface="+mj-lt"/>
                <a:cs typeface="Verdana"/>
              </a:rPr>
              <a:t>contract.</a:t>
            </a:r>
          </a:p>
          <a:p>
            <a:pPr marL="0" indent="0">
              <a:spcBef>
                <a:spcPts val="18"/>
              </a:spcBef>
              <a:buNone/>
            </a:pPr>
            <a:endParaRPr lang="en-AU" sz="1000" b="0" dirty="0">
              <a:solidFill>
                <a:prstClr val="black"/>
              </a:solidFill>
              <a:effectLst/>
              <a:latin typeface="+mj-lt"/>
              <a:cs typeface="Times New Roman"/>
            </a:endParaRPr>
          </a:p>
          <a:p>
            <a:pPr marL="8929" marR="183945" indent="0">
              <a:spcBef>
                <a:spcPts val="0"/>
              </a:spcBef>
              <a:buNone/>
            </a:pPr>
            <a:r>
              <a:rPr lang="en-AU" sz="2800" spc="-42" dirty="0">
                <a:solidFill>
                  <a:schemeClr val="tx1"/>
                </a:solidFill>
                <a:effectLst/>
                <a:uFill>
                  <a:solidFill>
                    <a:srgbClr val="041E42"/>
                  </a:solidFill>
                </a:uFill>
                <a:latin typeface="+mj-lt"/>
                <a:cs typeface="Verdana"/>
              </a:rPr>
              <a:t>Regulations</a:t>
            </a:r>
            <a:endParaRPr lang="en-AU" sz="2400" spc="-42" dirty="0">
              <a:solidFill>
                <a:schemeClr val="tx1"/>
              </a:solidFill>
              <a:effectLst/>
              <a:uFill>
                <a:solidFill>
                  <a:srgbClr val="041E42"/>
                </a:solidFill>
              </a:uFill>
              <a:latin typeface="+mj-lt"/>
              <a:cs typeface="Verdana"/>
            </a:endParaRPr>
          </a:p>
          <a:p>
            <a:pPr marL="8929" marR="183945" indent="0">
              <a:spcBef>
                <a:spcPts val="0"/>
              </a:spcBef>
              <a:buNone/>
            </a:pPr>
            <a:r>
              <a:rPr lang="en-AU" sz="2400" b="0" dirty="0">
                <a:solidFill>
                  <a:schemeClr val="tx1"/>
                </a:solidFill>
                <a:effectLst/>
                <a:latin typeface="+mj-lt"/>
                <a:cs typeface="Verdana"/>
              </a:rPr>
              <a:t>Are</a:t>
            </a:r>
            <a:r>
              <a:rPr lang="en-AU" sz="2400" b="0" spc="-84" dirty="0">
                <a:solidFill>
                  <a:schemeClr val="tx1"/>
                </a:solidFill>
                <a:effectLst/>
                <a:latin typeface="+mj-lt"/>
                <a:cs typeface="Verdana"/>
              </a:rPr>
              <a:t> </a:t>
            </a:r>
            <a:r>
              <a:rPr lang="en-AU" sz="2400" b="0" spc="-70" dirty="0">
                <a:solidFill>
                  <a:schemeClr val="tx1"/>
                </a:solidFill>
                <a:effectLst/>
                <a:latin typeface="+mj-lt"/>
                <a:cs typeface="Verdana"/>
              </a:rPr>
              <a:t>rules</a:t>
            </a:r>
            <a:r>
              <a:rPr lang="en-AU" sz="2400" b="0" spc="-80" dirty="0">
                <a:solidFill>
                  <a:schemeClr val="tx1"/>
                </a:solidFill>
                <a:effectLst/>
                <a:latin typeface="+mj-lt"/>
                <a:cs typeface="Verdana"/>
              </a:rPr>
              <a:t> </a:t>
            </a:r>
            <a:r>
              <a:rPr lang="en-AU" sz="2400" b="0" spc="42" dirty="0">
                <a:solidFill>
                  <a:schemeClr val="tx1"/>
                </a:solidFill>
                <a:effectLst/>
                <a:latin typeface="+mj-lt"/>
                <a:cs typeface="Verdana"/>
              </a:rPr>
              <a:t>made</a:t>
            </a:r>
            <a:r>
              <a:rPr lang="en-AU" sz="2400" b="0" spc="-88" dirty="0">
                <a:solidFill>
                  <a:schemeClr val="tx1"/>
                </a:solidFill>
                <a:effectLst/>
                <a:latin typeface="+mj-lt"/>
                <a:cs typeface="Verdana"/>
              </a:rPr>
              <a:t> </a:t>
            </a:r>
            <a:r>
              <a:rPr lang="en-AU" sz="2400" b="0" dirty="0">
                <a:solidFill>
                  <a:schemeClr val="tx1"/>
                </a:solidFill>
                <a:effectLst/>
                <a:latin typeface="+mj-lt"/>
                <a:cs typeface="Verdana"/>
              </a:rPr>
              <a:t>by</a:t>
            </a:r>
            <a:r>
              <a:rPr lang="en-AU" sz="2400" b="0" spc="-88" dirty="0">
                <a:solidFill>
                  <a:schemeClr val="tx1"/>
                </a:solidFill>
                <a:effectLst/>
                <a:latin typeface="+mj-lt"/>
                <a:cs typeface="Verdana"/>
              </a:rPr>
              <a:t> </a:t>
            </a:r>
            <a:r>
              <a:rPr lang="en-AU" sz="2400" b="0" spc="88" dirty="0">
                <a:solidFill>
                  <a:schemeClr val="tx1"/>
                </a:solidFill>
                <a:effectLst/>
                <a:latin typeface="+mj-lt"/>
                <a:cs typeface="Verdana"/>
              </a:rPr>
              <a:t>a</a:t>
            </a:r>
            <a:r>
              <a:rPr lang="en-AU" sz="2400" b="0" spc="-88" dirty="0">
                <a:solidFill>
                  <a:schemeClr val="tx1"/>
                </a:solidFill>
                <a:effectLst/>
                <a:latin typeface="+mj-lt"/>
                <a:cs typeface="Verdana"/>
              </a:rPr>
              <a:t> </a:t>
            </a:r>
            <a:r>
              <a:rPr lang="en-AU" sz="2400" b="0" spc="-14" dirty="0">
                <a:solidFill>
                  <a:schemeClr val="tx1"/>
                </a:solidFill>
                <a:effectLst/>
                <a:latin typeface="+mj-lt"/>
                <a:cs typeface="Verdana"/>
              </a:rPr>
              <a:t>government</a:t>
            </a:r>
            <a:r>
              <a:rPr lang="en-AU" sz="2400" b="0" spc="-74" dirty="0">
                <a:solidFill>
                  <a:schemeClr val="tx1"/>
                </a:solidFill>
                <a:effectLst/>
                <a:latin typeface="+mj-lt"/>
                <a:cs typeface="Verdana"/>
              </a:rPr>
              <a:t> </a:t>
            </a:r>
            <a:r>
              <a:rPr lang="en-AU" sz="2400" b="0" spc="-46" dirty="0">
                <a:solidFill>
                  <a:schemeClr val="tx1"/>
                </a:solidFill>
                <a:effectLst/>
                <a:latin typeface="+mj-lt"/>
                <a:cs typeface="Verdana"/>
              </a:rPr>
              <a:t>(also</a:t>
            </a:r>
            <a:r>
              <a:rPr lang="en-AU" sz="2400" b="0" spc="-70" dirty="0">
                <a:solidFill>
                  <a:schemeClr val="tx1"/>
                </a:solidFill>
                <a:effectLst/>
                <a:latin typeface="+mj-lt"/>
                <a:cs typeface="Verdana"/>
              </a:rPr>
              <a:t> </a:t>
            </a:r>
            <a:r>
              <a:rPr lang="en-AU" sz="2400" b="0" spc="4" dirty="0">
                <a:solidFill>
                  <a:schemeClr val="tx1"/>
                </a:solidFill>
                <a:effectLst/>
                <a:latin typeface="+mj-lt"/>
                <a:cs typeface="Verdana"/>
              </a:rPr>
              <a:t>local)</a:t>
            </a:r>
            <a:r>
              <a:rPr lang="en-AU" sz="2400" b="0" spc="-98" dirty="0">
                <a:solidFill>
                  <a:schemeClr val="tx1"/>
                </a:solidFill>
                <a:effectLst/>
                <a:latin typeface="+mj-lt"/>
                <a:cs typeface="Verdana"/>
              </a:rPr>
              <a:t> </a:t>
            </a:r>
            <a:r>
              <a:rPr lang="en-AU" sz="2400" b="0" spc="-56" dirty="0">
                <a:solidFill>
                  <a:schemeClr val="tx1"/>
                </a:solidFill>
                <a:effectLst/>
                <a:latin typeface="+mj-lt"/>
                <a:cs typeface="Verdana"/>
              </a:rPr>
              <a:t>in</a:t>
            </a:r>
            <a:r>
              <a:rPr lang="en-AU" sz="2400" b="0" spc="-84" dirty="0">
                <a:solidFill>
                  <a:schemeClr val="tx1"/>
                </a:solidFill>
                <a:effectLst/>
                <a:latin typeface="+mj-lt"/>
                <a:cs typeface="Verdana"/>
              </a:rPr>
              <a:t> </a:t>
            </a:r>
            <a:r>
              <a:rPr lang="en-AU" sz="2400" b="0" spc="-25" dirty="0">
                <a:solidFill>
                  <a:schemeClr val="tx1"/>
                </a:solidFill>
                <a:effectLst/>
                <a:latin typeface="+mj-lt"/>
                <a:cs typeface="Verdana"/>
              </a:rPr>
              <a:t>order</a:t>
            </a:r>
            <a:r>
              <a:rPr lang="en-AU" sz="2400" b="0" spc="-56" dirty="0">
                <a:solidFill>
                  <a:schemeClr val="tx1"/>
                </a:solidFill>
                <a:effectLst/>
                <a:latin typeface="+mj-lt"/>
                <a:cs typeface="Verdana"/>
              </a:rPr>
              <a:t> </a:t>
            </a:r>
            <a:r>
              <a:rPr lang="en-AU" sz="2400" b="0" spc="-14" dirty="0">
                <a:solidFill>
                  <a:schemeClr val="tx1"/>
                </a:solidFill>
                <a:effectLst/>
                <a:latin typeface="+mj-lt"/>
                <a:cs typeface="Verdana"/>
              </a:rPr>
              <a:t>to</a:t>
            </a:r>
            <a:r>
              <a:rPr lang="en-AU" sz="2400" b="0" spc="-80" dirty="0">
                <a:solidFill>
                  <a:schemeClr val="tx1"/>
                </a:solidFill>
                <a:effectLst/>
                <a:latin typeface="+mj-lt"/>
                <a:cs typeface="Verdana"/>
              </a:rPr>
              <a:t> </a:t>
            </a:r>
            <a:r>
              <a:rPr lang="en-AU" sz="2400" b="0" spc="-14" dirty="0">
                <a:solidFill>
                  <a:schemeClr val="tx1"/>
                </a:solidFill>
                <a:effectLst/>
                <a:latin typeface="+mj-lt"/>
                <a:cs typeface="Verdana"/>
              </a:rPr>
              <a:t>control</a:t>
            </a:r>
            <a:r>
              <a:rPr lang="en-AU" sz="2400" b="0" spc="-56" dirty="0">
                <a:solidFill>
                  <a:schemeClr val="tx1"/>
                </a:solidFill>
                <a:effectLst/>
                <a:latin typeface="+mj-lt"/>
                <a:cs typeface="Verdana"/>
              </a:rPr>
              <a:t> </a:t>
            </a:r>
            <a:r>
              <a:rPr lang="en-AU" sz="2400" b="0" spc="-14" dirty="0">
                <a:solidFill>
                  <a:schemeClr val="tx1"/>
                </a:solidFill>
                <a:effectLst/>
                <a:latin typeface="+mj-lt"/>
                <a:cs typeface="Verdana"/>
              </a:rPr>
              <a:t>the  </a:t>
            </a:r>
            <a:r>
              <a:rPr lang="en-AU" sz="2400" b="0" spc="4" dirty="0">
                <a:solidFill>
                  <a:schemeClr val="tx1"/>
                </a:solidFill>
                <a:effectLst/>
                <a:latin typeface="+mj-lt"/>
                <a:cs typeface="Verdana"/>
              </a:rPr>
              <a:t>way </a:t>
            </a:r>
            <a:r>
              <a:rPr lang="en-AU" sz="2400" b="0" spc="-28" dirty="0">
                <a:solidFill>
                  <a:schemeClr val="tx1"/>
                </a:solidFill>
                <a:effectLst/>
                <a:latin typeface="+mj-lt"/>
                <a:cs typeface="Verdana"/>
              </a:rPr>
              <a:t>something </a:t>
            </a:r>
            <a:r>
              <a:rPr lang="en-AU" sz="2400" b="0" spc="-120" dirty="0">
                <a:solidFill>
                  <a:schemeClr val="tx1"/>
                </a:solidFill>
                <a:effectLst/>
                <a:latin typeface="+mj-lt"/>
                <a:cs typeface="Verdana"/>
              </a:rPr>
              <a:t>is </a:t>
            </a:r>
            <a:r>
              <a:rPr lang="en-AU" sz="2400" b="0" spc="35" dirty="0">
                <a:solidFill>
                  <a:schemeClr val="tx1"/>
                </a:solidFill>
                <a:effectLst/>
                <a:latin typeface="+mj-lt"/>
                <a:cs typeface="Verdana"/>
              </a:rPr>
              <a:t>done </a:t>
            </a:r>
            <a:r>
              <a:rPr lang="en-AU" sz="2400" b="0" spc="-46" dirty="0">
                <a:solidFill>
                  <a:schemeClr val="tx1"/>
                </a:solidFill>
                <a:effectLst/>
                <a:latin typeface="+mj-lt"/>
                <a:cs typeface="Verdana"/>
              </a:rPr>
              <a:t>or </a:t>
            </a:r>
            <a:r>
              <a:rPr lang="en-AU" sz="2400" b="0" spc="-14" dirty="0">
                <a:solidFill>
                  <a:schemeClr val="tx1"/>
                </a:solidFill>
                <a:effectLst/>
                <a:latin typeface="+mj-lt"/>
                <a:cs typeface="Verdana"/>
              </a:rPr>
              <a:t>the </a:t>
            </a:r>
            <a:r>
              <a:rPr lang="en-AU" sz="2400" b="0" spc="4" dirty="0">
                <a:solidFill>
                  <a:schemeClr val="tx1"/>
                </a:solidFill>
                <a:effectLst/>
                <a:latin typeface="+mj-lt"/>
                <a:cs typeface="Verdana"/>
              </a:rPr>
              <a:t>way </a:t>
            </a:r>
            <a:r>
              <a:rPr lang="en-AU" sz="2400" b="0" spc="35" dirty="0">
                <a:solidFill>
                  <a:schemeClr val="tx1"/>
                </a:solidFill>
                <a:effectLst/>
                <a:latin typeface="+mj-lt"/>
                <a:cs typeface="Verdana"/>
              </a:rPr>
              <a:t>people </a:t>
            </a:r>
            <a:r>
              <a:rPr lang="en-AU" sz="2400" b="0" spc="14" dirty="0">
                <a:solidFill>
                  <a:schemeClr val="tx1"/>
                </a:solidFill>
                <a:effectLst/>
                <a:latin typeface="+mj-lt"/>
                <a:cs typeface="Verdana"/>
              </a:rPr>
              <a:t>behave. </a:t>
            </a:r>
            <a:r>
              <a:rPr lang="en-AU" sz="2400" b="0" spc="-70" dirty="0">
                <a:solidFill>
                  <a:schemeClr val="tx1"/>
                </a:solidFill>
                <a:effectLst/>
                <a:latin typeface="+mj-lt"/>
                <a:cs typeface="Verdana"/>
              </a:rPr>
              <a:t>E.g. </a:t>
            </a:r>
            <a:r>
              <a:rPr lang="en-AU" sz="2400" b="0" spc="-39" dirty="0">
                <a:solidFill>
                  <a:schemeClr val="tx1"/>
                </a:solidFill>
                <a:effectLst/>
                <a:latin typeface="+mj-lt"/>
                <a:cs typeface="Verdana"/>
              </a:rPr>
              <a:t>3</a:t>
            </a:r>
            <a:r>
              <a:rPr lang="en-AU" sz="2400" b="0" spc="-58" baseline="26455" dirty="0">
                <a:solidFill>
                  <a:schemeClr val="tx1"/>
                </a:solidFill>
                <a:effectLst/>
                <a:latin typeface="+mj-lt"/>
                <a:cs typeface="Verdana"/>
              </a:rPr>
              <a:t>rd </a:t>
            </a:r>
            <a:r>
              <a:rPr lang="en-AU" sz="2400" b="0" spc="-28" dirty="0">
                <a:solidFill>
                  <a:schemeClr val="tx1"/>
                </a:solidFill>
                <a:effectLst/>
                <a:latin typeface="+mj-lt"/>
                <a:cs typeface="Verdana"/>
              </a:rPr>
              <a:t>party inspections .</a:t>
            </a:r>
          </a:p>
          <a:p>
            <a:endParaRPr lang="en-AU" sz="2800" b="0" dirty="0">
              <a:solidFill>
                <a:schemeClr val="tx1"/>
              </a:solidFill>
              <a:effectLst/>
              <a:latin typeface="+mj-lt"/>
            </a:endParaRPr>
          </a:p>
          <a:p>
            <a:pPr>
              <a:buNone/>
            </a:pPr>
            <a:endParaRPr lang="en-AU" sz="3600" dirty="0"/>
          </a:p>
        </p:txBody>
      </p:sp>
      <p:sp>
        <p:nvSpPr>
          <p:cNvPr id="6" name="Rectangle 5"/>
          <p:cNvSpPr/>
          <p:nvPr/>
        </p:nvSpPr>
        <p:spPr>
          <a:xfrm>
            <a:off x="3718545" y="8672821"/>
            <a:ext cx="10225136" cy="400110"/>
          </a:xfrm>
          <a:prstGeom prst="rect">
            <a:avLst/>
          </a:prstGeom>
        </p:spPr>
        <p:txBody>
          <a:bodyPr wrap="square">
            <a:spAutoFit/>
          </a:bodyPr>
          <a:lstStyle/>
          <a:p>
            <a:r>
              <a:rPr lang="en-US" sz="2000" dirty="0">
                <a:solidFill>
                  <a:srgbClr val="000000"/>
                </a:solidFill>
              </a:rPr>
              <a:t>15-09-2019                                     Graham Worthington                                              4</a:t>
            </a:r>
          </a:p>
        </p:txBody>
      </p:sp>
    </p:spTree>
    <p:extLst>
      <p:ext uri="{BB962C8B-B14F-4D97-AF65-F5344CB8AC3E}">
        <p14:creationId xmlns:p14="http://schemas.microsoft.com/office/powerpoint/2010/main" val="113463096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124272"/>
            <a:ext cx="11704320" cy="1625600"/>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479447" y="1276400"/>
            <a:ext cx="11693084" cy="6840760"/>
          </a:xfrm>
        </p:spPr>
        <p:txBody>
          <a:bodyPr>
            <a:normAutofit fontScale="25000" lnSpcReduction="20000"/>
          </a:bodyPr>
          <a:lstStyle/>
          <a:p>
            <a:pPr marL="0" indent="0">
              <a:buNone/>
            </a:pPr>
            <a:r>
              <a:rPr lang="en-GB" sz="12800" u="sng" dirty="0">
                <a:solidFill>
                  <a:schemeClr val="tx1"/>
                </a:solidFill>
                <a:effectLst/>
                <a:latin typeface="+mj-lt"/>
              </a:rPr>
              <a:t>Australia</a:t>
            </a:r>
          </a:p>
          <a:p>
            <a:pPr marL="0" indent="0">
              <a:buNone/>
            </a:pPr>
            <a:endParaRPr lang="en-GB" sz="6400" u="sng" dirty="0">
              <a:solidFill>
                <a:schemeClr val="tx1"/>
              </a:solidFill>
              <a:effectLst/>
              <a:latin typeface="+mj-lt"/>
            </a:endParaRPr>
          </a:p>
          <a:p>
            <a:pPr marL="0" indent="0">
              <a:buNone/>
            </a:pPr>
            <a:r>
              <a:rPr lang="en-GB" sz="9600" dirty="0">
                <a:solidFill>
                  <a:schemeClr val="tx1"/>
                </a:solidFill>
                <a:effectLst/>
                <a:latin typeface="+mj-lt"/>
              </a:rPr>
              <a:t>Regulatory Body : </a:t>
            </a:r>
            <a:r>
              <a:rPr lang="en-AU" sz="9600" dirty="0">
                <a:solidFill>
                  <a:schemeClr val="tx1"/>
                </a:solidFill>
                <a:effectLst/>
                <a:latin typeface="+mj-lt"/>
                <a:ea typeface="Calibri"/>
                <a:cs typeface="Times New Roman"/>
              </a:rPr>
              <a:t>National Body SafeWork Aust.+ 7 State Bodies either SafeWork or WorkSafe</a:t>
            </a:r>
          </a:p>
          <a:p>
            <a:pPr marL="0" indent="0">
              <a:buNone/>
            </a:pPr>
            <a:endParaRPr lang="en-AU" sz="4200" b="0" dirty="0">
              <a:solidFill>
                <a:schemeClr val="tx1"/>
              </a:solidFill>
              <a:effectLst/>
            </a:endParaRP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ea typeface="Calibri"/>
                <a:cs typeface="Times New Roman"/>
              </a:rPr>
              <a:t>New AS1735 part 1  published in  2020 which includes ISO8100-1,2 &amp; TS3  covers design standards </a:t>
            </a: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ea typeface="Calibri"/>
                <a:cs typeface="Times New Roman"/>
              </a:rPr>
              <a:t>New AS1735 part 5 series published 2020 which includes EN115 parts 1 – 4 : 2017</a:t>
            </a: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ea typeface="Calibri"/>
                <a:cs typeface="Times New Roman"/>
              </a:rPr>
              <a:t>New AS1735 part 12 ( accessibility ) published as an adoption of EN81-70 2018 with  an appendix for Australia.</a:t>
            </a: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ea typeface="Calibri"/>
                <a:cs typeface="Times New Roman"/>
              </a:rPr>
              <a:t>Adoption of ISO 25745 Parts 1 to 3 energy standards </a:t>
            </a: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ea typeface="Calibri"/>
                <a:cs typeface="Times New Roman"/>
              </a:rPr>
              <a:t>Adoption of  EN81-28  Communication standard , published in 2020</a:t>
            </a: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ea typeface="Calibri"/>
                <a:cs typeface="Times New Roman"/>
              </a:rPr>
              <a:t>Adoption of AS1735 part 15  (EN 81-41)  </a:t>
            </a:r>
            <a:r>
              <a:rPr lang="en-US" sz="9600" b="0" dirty="0">
                <a:solidFill>
                  <a:schemeClr val="tx1"/>
                </a:solidFill>
                <a:effectLst/>
              </a:rPr>
              <a:t>Vertical lifting platforms for impaired mobility</a:t>
            </a: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ea typeface="Calibri"/>
                <a:cs typeface="Times New Roman"/>
              </a:rPr>
              <a:t>Progress on EN81-72 and En81 -77 fire and seismic codes , and adoption proposal to for IS8100-32 planning standard </a:t>
            </a: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rPr>
              <a:t>Progress on adoption of EN81-21 New lifts in existing buildings Manage the Refuge space issues</a:t>
            </a:r>
            <a:endParaRPr lang="en-US" sz="9600" b="0" kern="1200" dirty="0">
              <a:solidFill>
                <a:prstClr val="black"/>
              </a:solidFill>
              <a:effectLst/>
            </a:endParaRP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rPr>
              <a:t>Progress on adoption of EN81-22 Inclined Lifts</a:t>
            </a: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rPr>
              <a:t>Working the Building Code Authority and Fire Authorities on ISO 3008 -2 (EN81-58)</a:t>
            </a:r>
          </a:p>
          <a:p>
            <a:pPr marL="685800" indent="-685800" eaLnBrk="1" fontAlgn="auto" hangingPunct="1">
              <a:spcBef>
                <a:spcPts val="1200"/>
              </a:spcBef>
              <a:spcAft>
                <a:spcPts val="0"/>
              </a:spcAft>
              <a:buFont typeface="Arial" pitchFamily="34" charset="0"/>
              <a:buChar char="•"/>
            </a:pPr>
            <a:r>
              <a:rPr lang="en-AU" sz="9600" b="0" kern="1200" dirty="0">
                <a:solidFill>
                  <a:prstClr val="black"/>
                </a:solidFill>
                <a:effectLst/>
              </a:rPr>
              <a:t>Adopted ISO 22559  parts 1 - 4 </a:t>
            </a:r>
          </a:p>
          <a:p>
            <a:pPr marL="685800" indent="-685800" eaLnBrk="1" fontAlgn="auto" hangingPunct="1">
              <a:spcBef>
                <a:spcPts val="1200"/>
              </a:spcBef>
              <a:spcAft>
                <a:spcPts val="0"/>
              </a:spcAft>
              <a:buFont typeface="Arial" pitchFamily="34" charset="0"/>
              <a:buChar char="•"/>
            </a:pPr>
            <a:endParaRPr lang="en-AU" sz="400" b="0" kern="1200" dirty="0">
              <a:solidFill>
                <a:prstClr val="black"/>
              </a:solidFill>
              <a:effectLst/>
              <a:latin typeface="+mj-lt"/>
            </a:endParaRPr>
          </a:p>
          <a:p>
            <a:pPr marL="0" indent="0">
              <a:buNone/>
            </a:pPr>
            <a:r>
              <a:rPr lang="en-US" sz="8000" b="0" kern="1200" dirty="0">
                <a:solidFill>
                  <a:srgbClr val="000000"/>
                </a:solidFill>
                <a:effectLst/>
                <a:latin typeface="Arial" charset="0"/>
              </a:rPr>
              <a:t>15-09-2021                                     Graham Worthington                                                 5</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80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4100930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124272"/>
            <a:ext cx="11704320" cy="1625600"/>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773587" y="1276400"/>
            <a:ext cx="10735300" cy="6840760"/>
          </a:xfrm>
        </p:spPr>
        <p:txBody>
          <a:bodyPr>
            <a:normAutofit fontScale="25000" lnSpcReduction="20000"/>
          </a:bodyPr>
          <a:lstStyle/>
          <a:p>
            <a:pPr marL="0" indent="0">
              <a:buNone/>
            </a:pPr>
            <a:r>
              <a:rPr lang="en-GB" sz="12800" u="sng" dirty="0">
                <a:solidFill>
                  <a:schemeClr val="tx1"/>
                </a:solidFill>
                <a:effectLst/>
                <a:latin typeface="+mj-lt"/>
              </a:rPr>
              <a:t>China</a:t>
            </a:r>
          </a:p>
          <a:p>
            <a:pPr marL="0" indent="0">
              <a:buNone/>
            </a:pPr>
            <a:endParaRPr lang="en-GB" sz="4400" u="sng" dirty="0">
              <a:solidFill>
                <a:schemeClr val="tx1"/>
              </a:solidFill>
              <a:effectLst/>
              <a:latin typeface="+mj-lt"/>
            </a:endParaRPr>
          </a:p>
          <a:p>
            <a:pPr marL="0" indent="0">
              <a:buNone/>
            </a:pPr>
            <a:r>
              <a:rPr lang="en-GB" sz="9600" dirty="0">
                <a:solidFill>
                  <a:schemeClr val="tx1"/>
                </a:solidFill>
                <a:effectLst/>
                <a:latin typeface="+mj-lt"/>
              </a:rPr>
              <a:t>Regulatory Body : </a:t>
            </a:r>
            <a:r>
              <a:rPr lang="en-AU" sz="9600" dirty="0">
                <a:solidFill>
                  <a:schemeClr val="tx1"/>
                </a:solidFill>
                <a:effectLst/>
                <a:latin typeface="+mj-lt"/>
                <a:ea typeface="Calibri"/>
                <a:cs typeface="Times New Roman"/>
              </a:rPr>
              <a:t>State Administration for Market Regulation (SAMR)</a:t>
            </a:r>
          </a:p>
          <a:p>
            <a:pPr marL="0" indent="0">
              <a:buNone/>
            </a:pPr>
            <a:endParaRPr lang="en-AU" sz="4200" b="0" dirty="0">
              <a:solidFill>
                <a:schemeClr val="tx1"/>
              </a:solidFill>
              <a:effectLst/>
            </a:endParaRPr>
          </a:p>
          <a:p>
            <a:pPr marL="0" indent="0" eaLnBrk="1" fontAlgn="auto" hangingPunct="1">
              <a:spcBef>
                <a:spcPts val="1200"/>
              </a:spcBef>
              <a:spcAft>
                <a:spcPts val="0"/>
              </a:spcAft>
              <a:buNone/>
            </a:pPr>
            <a:r>
              <a:rPr lang="en-AU" sz="9600" b="0" kern="1200" dirty="0">
                <a:solidFill>
                  <a:prstClr val="black"/>
                </a:solidFill>
                <a:effectLst/>
              </a:rPr>
              <a:t>The SAMR was founded on 17</a:t>
            </a:r>
            <a:r>
              <a:rPr lang="en-AU" sz="9600" b="0" kern="1200" baseline="30000" dirty="0">
                <a:solidFill>
                  <a:prstClr val="black"/>
                </a:solidFill>
                <a:effectLst/>
              </a:rPr>
              <a:t>th</a:t>
            </a:r>
            <a:r>
              <a:rPr lang="en-AU" sz="9600" b="0" kern="1200" dirty="0">
                <a:solidFill>
                  <a:prstClr val="black"/>
                </a:solidFill>
                <a:effectLst/>
              </a:rPr>
              <a:t> March  2018 by the National People’s Congress and details of its operation were finalised by  the 9</a:t>
            </a:r>
            <a:r>
              <a:rPr lang="en-AU" sz="9600" b="0" kern="1200" baseline="30000" dirty="0">
                <a:solidFill>
                  <a:prstClr val="black"/>
                </a:solidFill>
                <a:effectLst/>
              </a:rPr>
              <a:t>th</a:t>
            </a:r>
            <a:r>
              <a:rPr lang="en-AU" sz="9600" b="0" kern="1200" dirty="0">
                <a:solidFill>
                  <a:prstClr val="black"/>
                </a:solidFill>
                <a:effectLst/>
              </a:rPr>
              <a:t> August.</a:t>
            </a:r>
          </a:p>
          <a:p>
            <a:pPr marL="0" indent="0" eaLnBrk="1" fontAlgn="auto" hangingPunct="1">
              <a:spcBef>
                <a:spcPts val="1200"/>
              </a:spcBef>
              <a:spcAft>
                <a:spcPts val="0"/>
              </a:spcAft>
              <a:buNone/>
            </a:pPr>
            <a:r>
              <a:rPr lang="en-AU" sz="9600" b="0" kern="1200" dirty="0">
                <a:solidFill>
                  <a:prstClr val="black"/>
                </a:solidFill>
                <a:effectLst/>
              </a:rPr>
              <a:t>Multiple bureaucracies were streamlined to eliminate duplication of work, streamlining of regulations and improved coordination between ministries.</a:t>
            </a:r>
          </a:p>
          <a:p>
            <a:pPr marL="0" indent="0" eaLnBrk="1" fontAlgn="auto" hangingPunct="1">
              <a:spcBef>
                <a:spcPts val="1200"/>
              </a:spcBef>
              <a:spcAft>
                <a:spcPts val="0"/>
              </a:spcAft>
              <a:buNone/>
            </a:pPr>
            <a:r>
              <a:rPr lang="en-AU" sz="9600" b="0" kern="1200" dirty="0">
                <a:solidFill>
                  <a:prstClr val="black"/>
                </a:solidFill>
                <a:effectLst/>
              </a:rPr>
              <a:t>As a result, SAIC, AQSIQ and CFDA we abolished, with SAIC, NDRC, MOFCOM, CNCA, SIPO and </a:t>
            </a:r>
            <a:r>
              <a:rPr lang="en-AU" sz="9600" kern="1200" dirty="0">
                <a:solidFill>
                  <a:srgbClr val="FF0000"/>
                </a:solidFill>
                <a:effectLst/>
              </a:rPr>
              <a:t>SAC</a:t>
            </a:r>
            <a:r>
              <a:rPr lang="en-AU" sz="9600" b="0" kern="1200" dirty="0">
                <a:solidFill>
                  <a:prstClr val="black"/>
                </a:solidFill>
                <a:effectLst/>
              </a:rPr>
              <a:t> being merged into SAMR.</a:t>
            </a:r>
          </a:p>
          <a:p>
            <a:pPr marL="0" indent="0" eaLnBrk="1" fontAlgn="auto" hangingPunct="1">
              <a:spcBef>
                <a:spcPts val="1200"/>
              </a:spcBef>
              <a:spcAft>
                <a:spcPts val="0"/>
              </a:spcAft>
              <a:buNone/>
            </a:pPr>
            <a:endParaRPr lang="en-AU" sz="8000" kern="1200" dirty="0">
              <a:solidFill>
                <a:prstClr val="black"/>
              </a:solidFill>
              <a:effectLst/>
            </a:endParaRPr>
          </a:p>
          <a:p>
            <a:pPr eaLnBrk="1" fontAlgn="auto" hangingPunct="1">
              <a:spcBef>
                <a:spcPts val="1200"/>
              </a:spcBef>
              <a:spcAft>
                <a:spcPts val="0"/>
              </a:spcAft>
            </a:pPr>
            <a:r>
              <a:rPr lang="en-AU" sz="9600" b="0" kern="1200" dirty="0">
                <a:solidFill>
                  <a:prstClr val="black"/>
                </a:solidFill>
                <a:effectLst/>
              </a:rPr>
              <a:t>GB/T 7588.1 / 2 (ISO 8100 -1/2) were published 4</a:t>
            </a:r>
            <a:r>
              <a:rPr lang="en-AU" sz="9600" b="0" kern="1200" baseline="30000" dirty="0">
                <a:solidFill>
                  <a:prstClr val="black"/>
                </a:solidFill>
                <a:effectLst/>
              </a:rPr>
              <a:t>th</a:t>
            </a:r>
            <a:r>
              <a:rPr lang="en-AU" sz="9600" b="0" kern="1200" dirty="0">
                <a:solidFill>
                  <a:prstClr val="black"/>
                </a:solidFill>
                <a:effectLst/>
              </a:rPr>
              <a:t> Dec 2020, effective 1</a:t>
            </a:r>
            <a:r>
              <a:rPr lang="en-AU" sz="9600" b="0" kern="1200" baseline="30000" dirty="0">
                <a:solidFill>
                  <a:prstClr val="black"/>
                </a:solidFill>
                <a:effectLst/>
              </a:rPr>
              <a:t>st</a:t>
            </a:r>
            <a:r>
              <a:rPr lang="en-AU" sz="9600" b="0" kern="1200" dirty="0">
                <a:solidFill>
                  <a:prstClr val="black"/>
                </a:solidFill>
                <a:effectLst/>
              </a:rPr>
              <a:t> July 2022</a:t>
            </a:r>
          </a:p>
          <a:p>
            <a:pPr eaLnBrk="1" fontAlgn="auto" hangingPunct="1">
              <a:spcBef>
                <a:spcPts val="1200"/>
              </a:spcBef>
              <a:spcAft>
                <a:spcPts val="0"/>
              </a:spcAft>
            </a:pPr>
            <a:r>
              <a:rPr lang="en-AU" sz="9600" b="0" kern="1200" dirty="0">
                <a:solidFill>
                  <a:prstClr val="black"/>
                </a:solidFill>
                <a:effectLst/>
              </a:rPr>
              <a:t>TSSG 7007-2016 Amendment 2 , with enhancement of type test requirements for safety and major components, lift machine brake, lifts with alternative suspension means closed for comments 7</a:t>
            </a:r>
            <a:r>
              <a:rPr lang="en-AU" sz="9600" b="0" kern="1200" baseline="30000" dirty="0">
                <a:solidFill>
                  <a:prstClr val="black"/>
                </a:solidFill>
                <a:effectLst/>
              </a:rPr>
              <a:t>th</a:t>
            </a:r>
            <a:r>
              <a:rPr lang="en-AU" sz="9600" b="0" kern="1200" dirty="0">
                <a:solidFill>
                  <a:prstClr val="black"/>
                </a:solidFill>
                <a:effectLst/>
              </a:rPr>
              <a:t> August</a:t>
            </a:r>
          </a:p>
          <a:p>
            <a:pPr eaLnBrk="1" fontAlgn="auto" hangingPunct="1">
              <a:spcBef>
                <a:spcPts val="1200"/>
              </a:spcBef>
              <a:spcAft>
                <a:spcPts val="0"/>
              </a:spcAft>
            </a:pPr>
            <a:r>
              <a:rPr lang="en-AU" sz="9600" b="0" kern="1200" dirty="0">
                <a:solidFill>
                  <a:prstClr val="black"/>
                </a:solidFill>
                <a:effectLst/>
              </a:rPr>
              <a:t>Development of a draft standard (XXXX/T XXXX-202X) for Risk Assessment of Existing Lifts is in process with comments closed on August 17</a:t>
            </a:r>
            <a:r>
              <a:rPr lang="en-AU" sz="9600" b="0" kern="1200" baseline="30000" dirty="0">
                <a:solidFill>
                  <a:prstClr val="black"/>
                </a:solidFill>
                <a:effectLst/>
              </a:rPr>
              <a:t>th</a:t>
            </a:r>
            <a:r>
              <a:rPr lang="en-AU" sz="9600" b="0" kern="1200" dirty="0">
                <a:solidFill>
                  <a:prstClr val="black"/>
                </a:solidFill>
                <a:effectLst/>
              </a:rPr>
              <a:t> .</a:t>
            </a:r>
          </a:p>
          <a:p>
            <a:pPr eaLnBrk="1" fontAlgn="auto" hangingPunct="1">
              <a:spcBef>
                <a:spcPts val="1200"/>
              </a:spcBef>
              <a:spcAft>
                <a:spcPts val="0"/>
              </a:spcAft>
            </a:pPr>
            <a:r>
              <a:rPr lang="en-AU" sz="9600" b="0" kern="1200" dirty="0">
                <a:solidFill>
                  <a:prstClr val="black"/>
                </a:solidFill>
                <a:effectLst/>
              </a:rPr>
              <a:t>Work has commenced on adoption of ISO 8100-32:2020 , planning and selection of passenger lifts, into a GB/T (China National Standard).</a:t>
            </a:r>
          </a:p>
          <a:p>
            <a:pPr marL="0" indent="0" eaLnBrk="1" fontAlgn="auto" hangingPunct="1">
              <a:spcBef>
                <a:spcPts val="1200"/>
              </a:spcBef>
              <a:spcAft>
                <a:spcPts val="0"/>
              </a:spcAft>
              <a:buNone/>
            </a:pPr>
            <a:endParaRPr lang="en-AU" sz="9600" b="0" kern="1200" dirty="0">
              <a:solidFill>
                <a:prstClr val="black"/>
              </a:solidFill>
              <a:effectLst/>
            </a:endParaRPr>
          </a:p>
          <a:p>
            <a:pPr eaLnBrk="1" fontAlgn="auto" hangingPunct="1">
              <a:spcBef>
                <a:spcPts val="1200"/>
              </a:spcBef>
              <a:spcAft>
                <a:spcPts val="0"/>
              </a:spcAft>
            </a:pPr>
            <a:endParaRPr lang="en-AU" sz="5600" b="0" kern="1200" dirty="0">
              <a:solidFill>
                <a:prstClr val="black"/>
              </a:solidFill>
              <a:effectLst/>
            </a:endParaRPr>
          </a:p>
          <a:p>
            <a:pPr marL="0" indent="0">
              <a:buNone/>
            </a:pPr>
            <a:r>
              <a:rPr lang="en-US" sz="8000" b="0" kern="1200" dirty="0">
                <a:solidFill>
                  <a:srgbClr val="000000"/>
                </a:solidFill>
                <a:effectLst/>
                <a:latin typeface="Arial" charset="0"/>
              </a:rPr>
              <a:t>15-09-2021                                     Graham Worthington                                               6</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80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20292530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124272"/>
            <a:ext cx="11704320" cy="1625600"/>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557563" y="1348408"/>
            <a:ext cx="11305256" cy="6840760"/>
          </a:xfrm>
        </p:spPr>
        <p:txBody>
          <a:bodyPr>
            <a:normAutofit fontScale="25000" lnSpcReduction="20000"/>
          </a:bodyPr>
          <a:lstStyle/>
          <a:p>
            <a:pPr marL="0" indent="0">
              <a:buNone/>
            </a:pPr>
            <a:endParaRPr lang="en-GB" sz="6400" u="sng" dirty="0">
              <a:solidFill>
                <a:schemeClr val="tx1"/>
              </a:solidFill>
              <a:effectLst/>
              <a:latin typeface="+mj-lt"/>
            </a:endParaRPr>
          </a:p>
          <a:p>
            <a:pPr marL="0" indent="0">
              <a:buNone/>
            </a:pPr>
            <a:r>
              <a:rPr lang="en-GB" sz="12800" u="sng" dirty="0">
                <a:solidFill>
                  <a:srgbClr val="000000"/>
                </a:solidFill>
                <a:effectLst/>
              </a:rPr>
              <a:t>New Zealand</a:t>
            </a:r>
          </a:p>
          <a:p>
            <a:pPr marL="0" indent="0">
              <a:buNone/>
            </a:pPr>
            <a:endParaRPr lang="en-GB" sz="4400" u="sng" dirty="0">
              <a:solidFill>
                <a:srgbClr val="000000"/>
              </a:solidFill>
              <a:effectLst/>
            </a:endParaRPr>
          </a:p>
          <a:p>
            <a:pPr marL="0" indent="0">
              <a:buNone/>
            </a:pPr>
            <a:r>
              <a:rPr lang="en-GB" sz="9600" dirty="0">
                <a:solidFill>
                  <a:srgbClr val="000000"/>
                </a:solidFill>
                <a:effectLst/>
                <a:latin typeface="+mj-lt"/>
              </a:rPr>
              <a:t>Regulatory Body : Department of Building and Housing (Building Codes Act)</a:t>
            </a:r>
          </a:p>
          <a:p>
            <a:pPr marL="0" indent="0">
              <a:buNone/>
            </a:pPr>
            <a:endParaRPr lang="en-AU" sz="4400" b="0" dirty="0">
              <a:solidFill>
                <a:srgbClr val="000000"/>
              </a:solidFill>
              <a:effectLst/>
            </a:endParaRPr>
          </a:p>
          <a:p>
            <a:pPr lvl="0"/>
            <a:r>
              <a:rPr lang="en-GB" sz="9600" b="0" dirty="0">
                <a:solidFill>
                  <a:srgbClr val="000000"/>
                </a:solidFill>
                <a:effectLst/>
              </a:rPr>
              <a:t>Adopted EN81-20 &amp; 50 (ISO 8100 – 1&amp;2) January 1</a:t>
            </a:r>
            <a:r>
              <a:rPr lang="en-GB" sz="9600" b="0" baseline="30000" dirty="0">
                <a:solidFill>
                  <a:srgbClr val="000000"/>
                </a:solidFill>
                <a:effectLst/>
              </a:rPr>
              <a:t>st</a:t>
            </a:r>
            <a:r>
              <a:rPr lang="en-GB" sz="9600" b="0" dirty="0">
                <a:solidFill>
                  <a:srgbClr val="000000"/>
                </a:solidFill>
                <a:effectLst/>
              </a:rPr>
              <a:t> 2017, all lifts sold after August 2017 should comply to   EN 81 – 20 &amp; 50. Accepts EN81-58 (ISO 3008-2)</a:t>
            </a:r>
          </a:p>
          <a:p>
            <a:pPr lvl="0"/>
            <a:endParaRPr lang="en-GB" sz="5600" b="0" dirty="0">
              <a:solidFill>
                <a:srgbClr val="000000"/>
              </a:solidFill>
              <a:effectLst/>
            </a:endParaRPr>
          </a:p>
          <a:p>
            <a:pPr lvl="0"/>
            <a:r>
              <a:rPr lang="en-GB" sz="9600" b="0" dirty="0">
                <a:solidFill>
                  <a:srgbClr val="000000"/>
                </a:solidFill>
                <a:effectLst/>
              </a:rPr>
              <a:t>Also follows Australia with direct adoption of ISO codes</a:t>
            </a:r>
          </a:p>
          <a:p>
            <a:pPr lvl="0"/>
            <a:endParaRPr lang="en-GB" sz="7200" b="0" dirty="0">
              <a:solidFill>
                <a:srgbClr val="000000"/>
              </a:solidFill>
              <a:effectLst/>
            </a:endParaRPr>
          </a:p>
          <a:p>
            <a:pPr lvl="0"/>
            <a:r>
              <a:rPr lang="en-GB" sz="9600" b="0" dirty="0">
                <a:solidFill>
                  <a:srgbClr val="000000"/>
                </a:solidFill>
                <a:effectLst/>
              </a:rPr>
              <a:t>Discussions underway on the adoption of EN 81-77 (Seismic)</a:t>
            </a:r>
          </a:p>
          <a:p>
            <a:pPr lvl="0"/>
            <a:endParaRPr lang="en-GB" sz="4800" b="0" dirty="0">
              <a:solidFill>
                <a:srgbClr val="000000"/>
              </a:solidFill>
              <a:effectLst/>
            </a:endParaRPr>
          </a:p>
          <a:p>
            <a:pPr marL="0" indent="0">
              <a:buNone/>
            </a:pPr>
            <a:r>
              <a:rPr lang="en-GB" sz="12800" u="sng" dirty="0">
                <a:solidFill>
                  <a:srgbClr val="000000"/>
                </a:solidFill>
                <a:effectLst/>
              </a:rPr>
              <a:t>Hong Kong </a:t>
            </a:r>
          </a:p>
          <a:p>
            <a:pPr marL="0" indent="0">
              <a:buNone/>
            </a:pPr>
            <a:endParaRPr lang="en-GB" sz="4000" u="sng" dirty="0">
              <a:solidFill>
                <a:srgbClr val="000000"/>
              </a:solidFill>
              <a:effectLst/>
            </a:endParaRPr>
          </a:p>
          <a:p>
            <a:pPr marL="0" indent="0">
              <a:buNone/>
            </a:pPr>
            <a:r>
              <a:rPr lang="en-GB" sz="9600" dirty="0">
                <a:solidFill>
                  <a:srgbClr val="000000"/>
                </a:solidFill>
                <a:effectLst/>
              </a:rPr>
              <a:t>Regulatory Body : Electrical &amp; Mechanical  Services Department (EMSD)</a:t>
            </a:r>
          </a:p>
          <a:p>
            <a:pPr marL="0" indent="0">
              <a:buNone/>
            </a:pPr>
            <a:endParaRPr lang="en-AU" sz="4400" b="0" dirty="0">
              <a:solidFill>
                <a:srgbClr val="000000"/>
              </a:solidFill>
              <a:effectLst/>
            </a:endParaRPr>
          </a:p>
          <a:p>
            <a:pPr lvl="0"/>
            <a:r>
              <a:rPr lang="en-US" sz="9600" b="0" dirty="0">
                <a:solidFill>
                  <a:srgbClr val="000000"/>
                </a:solidFill>
                <a:effectLst/>
                <a:ea typeface="Calibri"/>
                <a:cs typeface="Times New Roman"/>
              </a:rPr>
              <a:t>The new Design Code  of Practice which is based on EN81-20/50  inclusive of some local  HK requirements as an appendix was </a:t>
            </a:r>
            <a:r>
              <a:rPr lang="en-US" sz="9600" b="0" dirty="0" err="1">
                <a:solidFill>
                  <a:srgbClr val="000000"/>
                </a:solidFill>
                <a:effectLst/>
                <a:ea typeface="Calibri"/>
                <a:cs typeface="Times New Roman"/>
              </a:rPr>
              <a:t>Gazetted</a:t>
            </a:r>
            <a:r>
              <a:rPr lang="en-US" sz="9600" b="0" dirty="0">
                <a:solidFill>
                  <a:srgbClr val="000000"/>
                </a:solidFill>
                <a:effectLst/>
                <a:ea typeface="Calibri"/>
                <a:cs typeface="Times New Roman"/>
              </a:rPr>
              <a:t> on 30</a:t>
            </a:r>
            <a:r>
              <a:rPr lang="en-US" sz="9600" b="0" baseline="30000" dirty="0">
                <a:solidFill>
                  <a:srgbClr val="000000"/>
                </a:solidFill>
                <a:effectLst/>
                <a:ea typeface="Calibri"/>
                <a:cs typeface="Times New Roman"/>
              </a:rPr>
              <a:t>th</a:t>
            </a:r>
            <a:r>
              <a:rPr lang="en-US" sz="9600" b="0" dirty="0">
                <a:solidFill>
                  <a:srgbClr val="000000"/>
                </a:solidFill>
                <a:effectLst/>
                <a:ea typeface="Calibri"/>
                <a:cs typeface="Times New Roman"/>
              </a:rPr>
              <a:t> August  2019. Enforced from June 1</a:t>
            </a:r>
            <a:r>
              <a:rPr lang="en-US" sz="9600" b="0" baseline="30000" dirty="0">
                <a:solidFill>
                  <a:srgbClr val="000000"/>
                </a:solidFill>
                <a:effectLst/>
                <a:ea typeface="Calibri"/>
                <a:cs typeface="Times New Roman"/>
              </a:rPr>
              <a:t>st</a:t>
            </a:r>
            <a:r>
              <a:rPr lang="en-US" sz="9600" b="0" dirty="0">
                <a:solidFill>
                  <a:srgbClr val="000000"/>
                </a:solidFill>
                <a:effectLst/>
                <a:ea typeface="Calibri"/>
                <a:cs typeface="Times New Roman"/>
              </a:rPr>
              <a:t> 2020</a:t>
            </a:r>
          </a:p>
          <a:p>
            <a:pPr lvl="0"/>
            <a:endParaRPr lang="en-US" sz="4400" b="0" dirty="0">
              <a:solidFill>
                <a:srgbClr val="000000"/>
              </a:solidFill>
              <a:effectLst/>
              <a:ea typeface="Calibri"/>
              <a:cs typeface="Times New Roman"/>
            </a:endParaRPr>
          </a:p>
          <a:p>
            <a:r>
              <a:rPr lang="en-US" sz="9600" b="0" dirty="0">
                <a:solidFill>
                  <a:srgbClr val="000000"/>
                </a:solidFill>
                <a:effectLst/>
                <a:ea typeface="Calibri"/>
                <a:cs typeface="Times New Roman"/>
              </a:rPr>
              <a:t>Finalizing the convergence of  EN115-2017 and  the escalator section of  Hong Kong Design Code  of Practice 3</a:t>
            </a:r>
            <a:r>
              <a:rPr lang="en-US" sz="9600" b="0" baseline="30000" dirty="0">
                <a:solidFill>
                  <a:srgbClr val="000000"/>
                </a:solidFill>
                <a:effectLst/>
                <a:ea typeface="Calibri"/>
                <a:cs typeface="Times New Roman"/>
              </a:rPr>
              <a:t>rd</a:t>
            </a:r>
            <a:r>
              <a:rPr lang="en-US" sz="9600" b="0" dirty="0">
                <a:solidFill>
                  <a:srgbClr val="000000"/>
                </a:solidFill>
                <a:effectLst/>
                <a:ea typeface="Calibri"/>
                <a:cs typeface="Times New Roman"/>
              </a:rPr>
              <a:t> </a:t>
            </a:r>
            <a:r>
              <a:rPr lang="en-US" sz="9600" b="0" dirty="0" err="1">
                <a:solidFill>
                  <a:srgbClr val="000000"/>
                </a:solidFill>
                <a:effectLst/>
                <a:ea typeface="Calibri"/>
                <a:cs typeface="Times New Roman"/>
              </a:rPr>
              <a:t>Qtr</a:t>
            </a:r>
            <a:r>
              <a:rPr lang="en-US" sz="9600" b="0" dirty="0">
                <a:solidFill>
                  <a:srgbClr val="000000"/>
                </a:solidFill>
                <a:effectLst/>
                <a:ea typeface="Calibri"/>
                <a:cs typeface="Times New Roman"/>
              </a:rPr>
              <a:t> 2021.</a:t>
            </a:r>
          </a:p>
          <a:p>
            <a:pPr>
              <a:spcAft>
                <a:spcPts val="0"/>
              </a:spcAft>
            </a:pPr>
            <a:endParaRPr lang="en-US" sz="5600" b="0" dirty="0">
              <a:solidFill>
                <a:srgbClr val="000000"/>
              </a:solidFill>
              <a:effectLst/>
              <a:ea typeface="Calibri"/>
              <a:cs typeface="Times New Roman"/>
            </a:endParaRPr>
          </a:p>
          <a:p>
            <a:pPr>
              <a:spcAft>
                <a:spcPts val="0"/>
              </a:spcAft>
            </a:pPr>
            <a:r>
              <a:rPr lang="en-US" sz="9600" b="0" dirty="0">
                <a:solidFill>
                  <a:srgbClr val="000000"/>
                </a:solidFill>
                <a:effectLst/>
                <a:ea typeface="Calibri"/>
                <a:cs typeface="Times New Roman"/>
              </a:rPr>
              <a:t>Preliminary discussions with EMSD and LECA on the introduction of Regulating the  Mandatory Modernization of older lifts ( EN 81 – 80)</a:t>
            </a:r>
            <a:endParaRPr lang="en-GB" sz="9600" b="0" dirty="0">
              <a:solidFill>
                <a:srgbClr val="000000"/>
              </a:solidFill>
              <a:effectLst/>
            </a:endParaRPr>
          </a:p>
          <a:p>
            <a:pPr marL="0" indent="0">
              <a:buNone/>
            </a:pPr>
            <a:endParaRPr lang="en-AU" sz="3200" b="0" dirty="0">
              <a:solidFill>
                <a:schemeClr val="tx1"/>
              </a:solidFill>
              <a:effectLst/>
              <a:latin typeface="+mj-lt"/>
            </a:endParaRPr>
          </a:p>
          <a:p>
            <a:pPr marL="0" indent="0">
              <a:buNone/>
            </a:pPr>
            <a:endParaRPr lang="en-US" sz="4800" b="0" kern="1200" dirty="0">
              <a:solidFill>
                <a:srgbClr val="000000"/>
              </a:solidFill>
              <a:effectLst/>
              <a:latin typeface="Arial" charset="0"/>
            </a:endParaRPr>
          </a:p>
          <a:p>
            <a:pPr marL="0" indent="0">
              <a:buNone/>
            </a:pPr>
            <a:r>
              <a:rPr lang="en-US" sz="8000" b="0" kern="1200" dirty="0">
                <a:solidFill>
                  <a:srgbClr val="000000"/>
                </a:solidFill>
                <a:effectLst/>
                <a:latin typeface="Arial" charset="0"/>
              </a:rPr>
              <a:t>15-09-2021                                     Graham Worthington                                                 7</a:t>
            </a:r>
          </a:p>
          <a:p>
            <a:pPr marL="0" indent="0">
              <a:buNone/>
            </a:pPr>
            <a:endParaRPr lang="en-AU" sz="14400" b="0" dirty="0">
              <a:solidFill>
                <a:schemeClr val="tx1"/>
              </a:solidFill>
              <a:effectLst/>
              <a:latin typeface="+mj-lt"/>
            </a:endParaRPr>
          </a:p>
          <a:p>
            <a:pPr marL="0" indent="0">
              <a:buNone/>
            </a:pPr>
            <a:endParaRPr lang="en-AU" sz="72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80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8425187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2" end="3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9447" y="124272"/>
            <a:ext cx="11704320" cy="1625600"/>
          </a:xfrm>
        </p:spPr>
        <p:txBody>
          <a:bodyPr/>
          <a:lstStyle/>
          <a:p>
            <a:pPr algn="l"/>
            <a:r>
              <a:rPr lang="en-AU" sz="4800" dirty="0">
                <a:solidFill>
                  <a:schemeClr val="tx1"/>
                </a:solidFill>
                <a:effectLst/>
              </a:rPr>
              <a:t>Codes , Standards and Safety Asia Pacific</a:t>
            </a:r>
          </a:p>
        </p:txBody>
      </p:sp>
      <p:sp>
        <p:nvSpPr>
          <p:cNvPr id="3" name="Content Placeholder 2"/>
          <p:cNvSpPr>
            <a:spLocks noGrp="1"/>
          </p:cNvSpPr>
          <p:nvPr>
            <p:ph idx="1"/>
          </p:nvPr>
        </p:nvSpPr>
        <p:spPr>
          <a:xfrm>
            <a:off x="3485555" y="1492424"/>
            <a:ext cx="11377264" cy="7488832"/>
          </a:xfrm>
        </p:spPr>
        <p:txBody>
          <a:bodyPr>
            <a:normAutofit fontScale="25000" lnSpcReduction="20000"/>
          </a:bodyPr>
          <a:lstStyle/>
          <a:p>
            <a:pPr marL="0" indent="0">
              <a:buNone/>
            </a:pPr>
            <a:endParaRPr lang="en-AU" sz="3200" b="0" dirty="0">
              <a:solidFill>
                <a:schemeClr val="tx1"/>
              </a:solidFill>
              <a:effectLst/>
              <a:latin typeface="+mj-lt"/>
            </a:endParaRPr>
          </a:p>
          <a:p>
            <a:pPr marL="0" indent="0">
              <a:buNone/>
            </a:pPr>
            <a:r>
              <a:rPr lang="en-GB" sz="12800" u="sng" dirty="0">
                <a:solidFill>
                  <a:schemeClr val="tx1"/>
                </a:solidFill>
                <a:effectLst/>
              </a:rPr>
              <a:t>India</a:t>
            </a:r>
          </a:p>
          <a:p>
            <a:pPr marL="0" indent="0">
              <a:buNone/>
            </a:pPr>
            <a:endParaRPr lang="en-GB" sz="4400" u="sng" dirty="0">
              <a:solidFill>
                <a:schemeClr val="tx1"/>
              </a:solidFill>
              <a:effectLst/>
            </a:endParaRPr>
          </a:p>
          <a:p>
            <a:pPr marL="0" indent="0">
              <a:buNone/>
            </a:pPr>
            <a:r>
              <a:rPr lang="en-GB" sz="9600" dirty="0">
                <a:solidFill>
                  <a:schemeClr val="tx1"/>
                </a:solidFill>
                <a:effectLst/>
                <a:latin typeface="+mj-lt"/>
              </a:rPr>
              <a:t>Regulatory Body : National Building Code Authority</a:t>
            </a:r>
          </a:p>
          <a:p>
            <a:pPr marL="0" indent="0">
              <a:buNone/>
            </a:pPr>
            <a:endParaRPr lang="en-AU" sz="4000" b="0" dirty="0">
              <a:solidFill>
                <a:schemeClr val="tx1"/>
              </a:solidFill>
              <a:effectLst/>
              <a:latin typeface="+mj-lt"/>
            </a:endParaRPr>
          </a:p>
          <a:p>
            <a:r>
              <a:rPr lang="en-US" sz="8800" dirty="0">
                <a:solidFill>
                  <a:schemeClr val="tx1"/>
                </a:solidFill>
                <a:effectLst/>
                <a:ea typeface="Calibri"/>
                <a:cs typeface="Times New Roman"/>
              </a:rPr>
              <a:t>10 of 29 States have strict Lift Regulations, others look to comply to Building Code Regulations</a:t>
            </a:r>
          </a:p>
          <a:p>
            <a:pPr marL="0" indent="0">
              <a:buNone/>
            </a:pPr>
            <a:endParaRPr lang="en-US" sz="4000" b="0" dirty="0">
              <a:solidFill>
                <a:schemeClr val="tx1"/>
              </a:solidFill>
              <a:effectLst/>
              <a:ea typeface="Calibri"/>
              <a:cs typeface="Times New Roman"/>
            </a:endParaRPr>
          </a:p>
          <a:p>
            <a:pPr>
              <a:spcAft>
                <a:spcPts val="0"/>
              </a:spcAft>
            </a:pPr>
            <a:r>
              <a:rPr lang="en-US" sz="8800" b="0" dirty="0">
                <a:solidFill>
                  <a:schemeClr val="tx1"/>
                </a:solidFill>
                <a:effectLst/>
                <a:ea typeface="Calibri"/>
                <a:cs typeface="Times New Roman"/>
              </a:rPr>
              <a:t>IS 17106 (part 1) :2019 / ISO 22201 – 1 : 2017 (PESSRAL)</a:t>
            </a:r>
          </a:p>
          <a:p>
            <a:pPr>
              <a:spcAft>
                <a:spcPts val="0"/>
              </a:spcAft>
            </a:pPr>
            <a:endParaRPr lang="en-US" sz="4000" b="0" dirty="0">
              <a:solidFill>
                <a:schemeClr val="tx1"/>
              </a:solidFill>
              <a:effectLst/>
              <a:ea typeface="Calibri"/>
              <a:cs typeface="Times New Roman"/>
            </a:endParaRPr>
          </a:p>
          <a:p>
            <a:pPr>
              <a:spcAft>
                <a:spcPts val="0"/>
              </a:spcAft>
            </a:pPr>
            <a:r>
              <a:rPr lang="en-US" sz="8800" b="0" dirty="0">
                <a:solidFill>
                  <a:schemeClr val="tx1"/>
                </a:solidFill>
                <a:effectLst/>
                <a:ea typeface="Calibri"/>
                <a:cs typeface="Times New Roman"/>
              </a:rPr>
              <a:t>IS 17386 : 2020  based on EN81-21 </a:t>
            </a:r>
          </a:p>
          <a:p>
            <a:pPr>
              <a:spcAft>
                <a:spcPts val="0"/>
              </a:spcAft>
            </a:pPr>
            <a:endParaRPr lang="en-US" sz="4000" b="0" dirty="0">
              <a:solidFill>
                <a:schemeClr val="tx1"/>
              </a:solidFill>
              <a:effectLst/>
              <a:ea typeface="Calibri"/>
              <a:cs typeface="Times New Roman"/>
            </a:endParaRPr>
          </a:p>
          <a:p>
            <a:pPr>
              <a:spcAft>
                <a:spcPts val="0"/>
              </a:spcAft>
            </a:pPr>
            <a:r>
              <a:rPr lang="en-US" sz="8800" b="0" dirty="0">
                <a:solidFill>
                  <a:schemeClr val="tx1"/>
                </a:solidFill>
                <a:effectLst/>
              </a:rPr>
              <a:t>IS 17941 : 2020 based on EN 81-80</a:t>
            </a:r>
          </a:p>
          <a:p>
            <a:pPr>
              <a:spcAft>
                <a:spcPts val="0"/>
              </a:spcAft>
            </a:pPr>
            <a:endParaRPr lang="en-US" sz="4000" b="0" dirty="0">
              <a:solidFill>
                <a:schemeClr val="tx1"/>
              </a:solidFill>
              <a:effectLst/>
              <a:ea typeface="Calibri"/>
              <a:cs typeface="Times New Roman"/>
            </a:endParaRPr>
          </a:p>
          <a:p>
            <a:pPr>
              <a:spcAft>
                <a:spcPts val="0"/>
              </a:spcAft>
            </a:pPr>
            <a:r>
              <a:rPr lang="en-US" sz="8800" b="0" dirty="0">
                <a:solidFill>
                  <a:schemeClr val="tx1"/>
                </a:solidFill>
                <a:effectLst/>
              </a:rPr>
              <a:t>IS 15330 : 2020 based on EN81-70</a:t>
            </a:r>
          </a:p>
          <a:p>
            <a:pPr>
              <a:spcAft>
                <a:spcPts val="0"/>
              </a:spcAft>
            </a:pPr>
            <a:endParaRPr lang="en-US" sz="4000" b="0" dirty="0">
              <a:solidFill>
                <a:schemeClr val="tx1"/>
              </a:solidFill>
              <a:effectLst/>
            </a:endParaRPr>
          </a:p>
          <a:p>
            <a:pPr>
              <a:spcAft>
                <a:spcPts val="0"/>
              </a:spcAft>
            </a:pPr>
            <a:r>
              <a:rPr lang="en-US" sz="8800" b="0" dirty="0">
                <a:solidFill>
                  <a:schemeClr val="tx1"/>
                </a:solidFill>
                <a:effectLst/>
              </a:rPr>
              <a:t>IS 4591 Part 1 / Sec 1 – 3 based on EN115:1995+A1:1998 + A2 :2004</a:t>
            </a:r>
          </a:p>
          <a:p>
            <a:pPr>
              <a:spcAft>
                <a:spcPts val="0"/>
              </a:spcAft>
            </a:pPr>
            <a:endParaRPr lang="en-US" sz="4000" b="0" dirty="0">
              <a:solidFill>
                <a:schemeClr val="tx1"/>
              </a:solidFill>
              <a:effectLst/>
            </a:endParaRPr>
          </a:p>
          <a:p>
            <a:pPr>
              <a:spcAft>
                <a:spcPts val="0"/>
              </a:spcAft>
            </a:pPr>
            <a:r>
              <a:rPr lang="en-US" sz="8800" b="0" dirty="0">
                <a:solidFill>
                  <a:schemeClr val="tx1"/>
                </a:solidFill>
                <a:effectLst/>
              </a:rPr>
              <a:t>IS 17517 : 2020 adoption of ISO 3008 – 2 : 2017</a:t>
            </a:r>
          </a:p>
          <a:p>
            <a:pPr>
              <a:spcAft>
                <a:spcPts val="0"/>
              </a:spcAft>
            </a:pPr>
            <a:endParaRPr lang="en-US" sz="4000" b="0" dirty="0">
              <a:solidFill>
                <a:schemeClr val="tx1"/>
              </a:solidFill>
              <a:effectLst/>
            </a:endParaRPr>
          </a:p>
          <a:p>
            <a:pPr>
              <a:spcAft>
                <a:spcPts val="0"/>
              </a:spcAft>
            </a:pPr>
            <a:r>
              <a:rPr lang="en-US" sz="8800" b="0" dirty="0">
                <a:solidFill>
                  <a:schemeClr val="tx1"/>
                </a:solidFill>
                <a:effectLst/>
              </a:rPr>
              <a:t>IS 17515 (part 1 -3 ) : 2021 / ISO 25745 – 1 : 2012</a:t>
            </a:r>
          </a:p>
          <a:p>
            <a:pPr>
              <a:spcAft>
                <a:spcPts val="0"/>
              </a:spcAft>
            </a:pPr>
            <a:endParaRPr lang="en-US" sz="4000" b="0" dirty="0">
              <a:solidFill>
                <a:schemeClr val="tx1"/>
              </a:solidFill>
              <a:effectLst/>
            </a:endParaRPr>
          </a:p>
          <a:p>
            <a:pPr>
              <a:spcAft>
                <a:spcPts val="0"/>
              </a:spcAft>
            </a:pPr>
            <a:r>
              <a:rPr lang="en-US" sz="8800" b="0" dirty="0">
                <a:solidFill>
                  <a:schemeClr val="tx1"/>
                </a:solidFill>
                <a:effectLst/>
              </a:rPr>
              <a:t>ISO 8100 – 1 / 2 : 2019 modified adoption under draft and public comment , new IS number to be issued</a:t>
            </a:r>
          </a:p>
          <a:p>
            <a:pPr>
              <a:spcAft>
                <a:spcPts val="0"/>
              </a:spcAft>
            </a:pPr>
            <a:endParaRPr lang="en-US" sz="4800" b="0" dirty="0">
              <a:solidFill>
                <a:schemeClr val="tx1"/>
              </a:solidFill>
              <a:effectLst/>
            </a:endParaRPr>
          </a:p>
          <a:p>
            <a:pPr>
              <a:spcAft>
                <a:spcPts val="0"/>
              </a:spcAft>
            </a:pPr>
            <a:r>
              <a:rPr lang="en-US" sz="9600" b="0" dirty="0">
                <a:solidFill>
                  <a:schemeClr val="tx1"/>
                </a:solidFill>
                <a:effectLst/>
              </a:rPr>
              <a:t>Measurement of ride quality part 1 &amp; 2 under development</a:t>
            </a:r>
          </a:p>
          <a:p>
            <a:pPr>
              <a:spcAft>
                <a:spcPts val="0"/>
              </a:spcAft>
            </a:pPr>
            <a:endParaRPr lang="en-US" sz="4400" b="0" dirty="0">
              <a:solidFill>
                <a:schemeClr val="tx1"/>
              </a:solidFill>
              <a:effectLst/>
            </a:endParaRPr>
          </a:p>
          <a:p>
            <a:pPr>
              <a:spcAft>
                <a:spcPts val="0"/>
              </a:spcAft>
            </a:pPr>
            <a:r>
              <a:rPr lang="en-US" sz="9600" b="0" dirty="0">
                <a:solidFill>
                  <a:schemeClr val="tx1"/>
                </a:solidFill>
                <a:effectLst/>
              </a:rPr>
              <a:t>Guide for maintenance on lifts, escalators and moving walks under development</a:t>
            </a:r>
          </a:p>
          <a:p>
            <a:pPr marL="0" indent="0">
              <a:spcAft>
                <a:spcPts val="0"/>
              </a:spcAft>
              <a:buNone/>
            </a:pPr>
            <a:endParaRPr lang="en-AU" sz="6400" b="0" dirty="0">
              <a:solidFill>
                <a:schemeClr val="tx1"/>
              </a:solidFill>
              <a:effectLst/>
              <a:latin typeface="+mj-lt"/>
            </a:endParaRPr>
          </a:p>
          <a:p>
            <a:pPr marL="0" indent="0">
              <a:spcAft>
                <a:spcPts val="0"/>
              </a:spcAft>
              <a:buNone/>
            </a:pPr>
            <a:endParaRPr lang="en-AU" sz="9600" b="0" dirty="0">
              <a:solidFill>
                <a:schemeClr val="tx1"/>
              </a:solidFill>
              <a:effectLst/>
              <a:latin typeface="+mj-lt"/>
            </a:endParaRPr>
          </a:p>
          <a:p>
            <a:pPr marL="0" indent="0">
              <a:buNone/>
            </a:pPr>
            <a:r>
              <a:rPr lang="en-US" sz="8000" b="0" kern="1200" dirty="0">
                <a:solidFill>
                  <a:srgbClr val="000000"/>
                </a:solidFill>
                <a:effectLst/>
                <a:latin typeface="Arial" charset="0"/>
              </a:rPr>
              <a:t>15-09-2021                                     Graham Worthington                                                  8</a:t>
            </a: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a:buNone/>
            </a:pPr>
            <a:endParaRPr lang="en-AU" sz="14400" b="0" dirty="0">
              <a:solidFill>
                <a:schemeClr val="tx1"/>
              </a:solidFill>
              <a:effectLst/>
              <a:latin typeface="+mj-lt"/>
            </a:endParaRPr>
          </a:p>
          <a:p>
            <a:pPr marL="0" indent="0" eaLnBrk="1" hangingPunct="1">
              <a:spcBef>
                <a:spcPct val="0"/>
              </a:spcBef>
              <a:buNone/>
              <a:defRPr/>
            </a:pPr>
            <a:endParaRPr lang="en-US" sz="5600" b="0" kern="1200" dirty="0">
              <a:solidFill>
                <a:srgbClr val="000000"/>
              </a:solidFill>
              <a:effectLst/>
              <a:latin typeface="Arial" charset="0"/>
            </a:endParaRPr>
          </a:p>
          <a:p>
            <a:pPr marL="0" indent="0" eaLnBrk="1" hangingPunct="1">
              <a:spcBef>
                <a:spcPct val="0"/>
              </a:spcBef>
              <a:buNone/>
              <a:defRPr/>
            </a:pPr>
            <a:endParaRPr lang="en-US" sz="8000" b="0" kern="1200" dirty="0">
              <a:solidFill>
                <a:srgbClr val="000000"/>
              </a:solidFill>
              <a:effectLst/>
              <a:latin typeface="Arial" charset="0"/>
            </a:endParaRPr>
          </a:p>
          <a:p>
            <a:pPr marL="0" indent="0" eaLnBrk="1" hangingPunct="1">
              <a:spcBef>
                <a:spcPct val="0"/>
              </a:spcBef>
              <a:buNone/>
              <a:defRPr/>
            </a:pPr>
            <a:endParaRPr lang="en-US" sz="9600" b="0" kern="1200" dirty="0">
              <a:solidFill>
                <a:srgbClr val="000000"/>
              </a:solidFill>
              <a:effectLst/>
              <a:latin typeface="Arial" charset="0"/>
            </a:endParaRPr>
          </a:p>
          <a:p>
            <a:pPr marL="0" indent="0">
              <a:buNone/>
            </a:pPr>
            <a:endParaRPr lang="en-AU" sz="14400" b="0" dirty="0">
              <a:solidFill>
                <a:schemeClr val="tx1"/>
              </a:solidFill>
              <a:effectLst/>
              <a:latin typeface="+mj-lt"/>
            </a:endParaRPr>
          </a:p>
          <a:p>
            <a:pPr marL="0" indent="0">
              <a:buNone/>
            </a:pPr>
            <a:r>
              <a:rPr lang="en-GB" sz="14400" b="0" dirty="0">
                <a:solidFill>
                  <a:schemeClr val="tx1"/>
                </a:solidFill>
                <a:effectLst/>
                <a:latin typeface="+mj-lt"/>
              </a:rPr>
              <a:t> </a:t>
            </a:r>
            <a:endParaRPr lang="en-AU" sz="14400" b="0" dirty="0">
              <a:solidFill>
                <a:schemeClr val="tx1"/>
              </a:solidFill>
              <a:effectLst/>
              <a:latin typeface="+mj-lt"/>
            </a:endParaRPr>
          </a:p>
          <a:p>
            <a:pPr>
              <a:buNone/>
            </a:pPr>
            <a:endParaRPr lang="en-AU" dirty="0"/>
          </a:p>
        </p:txBody>
      </p:sp>
    </p:spTree>
    <p:extLst>
      <p:ext uri="{BB962C8B-B14F-4D97-AF65-F5344CB8AC3E}">
        <p14:creationId xmlns:p14="http://schemas.microsoft.com/office/powerpoint/2010/main" val="39305393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6" end="3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VARCOLOR" val="SPREcolor_red"/>
  <p:tag name="VARPPTTYPE" val="SPREpotSPRE"/>
  <p:tag name="VARPPTLANGSEL" val="SPREEnglish"/>
  <p:tag name="VARGRIDMODE" val="SPREgrid_none_value"/>
  <p:tag name="VARPOTVERSION" val="SPRE1.53"/>
  <p:tag name="VARLOGOSCHINDLER" val="SPRE0"/>
  <p:tag name="VARLOGOATLAS" val="SPRE0"/>
  <p:tag name="VARLOGOASIA" val="SPRE"/>
  <p:tag name="VARPPTLANG" val="SPREEnglish"/>
  <p:tag name="VARPPTEDITORS_NAME" val="SPRE"/>
  <p:tag name="VARPPTKG" val="SPRE"/>
  <p:tag name="VARPPTDIVISION" val="SPRE"/>
  <p:tag name="VARPPTPLACE" val="SPRE"/>
  <p:tag name="VARPPTDATE_CREATION" val="SPRE"/>
  <p:tag name="VARPPTPRESENTATION_ID" val="SPRE"/>
  <p:tag name="VARPPTSHOWPAGE_NUMBER" val="SPRE0"/>
  <p:tag name="VARPPTCLOSING_TEXT" val="SPREThank you for your attention."/>
  <p:tag name="VARPPTSETUPPERFORMED" val="SPRETRUE"/>
</p:tagLst>
</file>

<file path=ppt/theme/theme1.xml><?xml version="1.0" encoding="utf-8"?>
<a:theme xmlns:a="http://schemas.openxmlformats.org/drawingml/2006/main" name="1_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FFFF00"/>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FFFF00"/>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AC1AB936B30346B8ED3C1E7ED414B2" ma:contentTypeVersion="2" ma:contentTypeDescription="Create a new document." ma:contentTypeScope="" ma:versionID="b9b5bbb2ac8ed739e3e8a8f79a0dc9cf">
  <xsd:schema xmlns:xsd="http://www.w3.org/2001/XMLSchema" xmlns:xs="http://www.w3.org/2001/XMLSchema" xmlns:p="http://schemas.microsoft.com/office/2006/metadata/properties" xmlns:ns3="3fd76656-6201-4114-a59b-218493e2de36" targetNamespace="http://schemas.microsoft.com/office/2006/metadata/properties" ma:root="true" ma:fieldsID="9050890d578b37f41f8eadcee09a0c59" ns3:_="">
    <xsd:import namespace="3fd76656-6201-4114-a59b-218493e2de36"/>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d76656-6201-4114-a59b-218493e2de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65E34-32B2-4296-B9BC-0F743A8E7F2B}">
  <ds:schemaRefs>
    <ds:schemaRef ds:uri="http://schemas.microsoft.com/sharepoint/v3/contenttype/forms"/>
  </ds:schemaRefs>
</ds:datastoreItem>
</file>

<file path=customXml/itemProps2.xml><?xml version="1.0" encoding="utf-8"?>
<ds:datastoreItem xmlns:ds="http://schemas.openxmlformats.org/officeDocument/2006/customXml" ds:itemID="{DB2EE33E-EE3D-4442-869B-CA2650B64BED}">
  <ds:schemaRefs>
    <ds:schemaRef ds:uri="http://schemas.microsoft.com/office/infopath/2007/PartnerControls"/>
    <ds:schemaRef ds:uri="http://purl.org/dc/elements/1.1/"/>
    <ds:schemaRef ds:uri="http://schemas.microsoft.com/office/2006/metadata/properties"/>
    <ds:schemaRef ds:uri="3fd76656-6201-4114-a59b-218493e2de36"/>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04AFC70B-AFA4-4FAD-8B6A-AD6CADDDD3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d76656-6201-4114-a59b-218493e2de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1589</TotalTime>
  <Words>3183</Words>
  <Application>Microsoft Office PowerPoint</Application>
  <PresentationFormat>사용자 지정</PresentationFormat>
  <Paragraphs>690</Paragraphs>
  <Slides>25</Slides>
  <Notes>11</Notes>
  <HiddenSlides>0</HiddenSlides>
  <MMClips>0</MMClips>
  <ScaleCrop>false</ScaleCrop>
  <HeadingPairs>
    <vt:vector size="8" baseType="variant">
      <vt:variant>
        <vt:lpstr>사용한 글꼴</vt:lpstr>
      </vt:variant>
      <vt:variant>
        <vt:i4>6</vt:i4>
      </vt:variant>
      <vt:variant>
        <vt:lpstr>테마</vt:lpstr>
      </vt:variant>
      <vt:variant>
        <vt:i4>2</vt:i4>
      </vt:variant>
      <vt:variant>
        <vt:lpstr>포함된 OLE 서버</vt:lpstr>
      </vt:variant>
      <vt:variant>
        <vt:i4>2</vt:i4>
      </vt:variant>
      <vt:variant>
        <vt:lpstr>슬라이드 제목</vt:lpstr>
      </vt:variant>
      <vt:variant>
        <vt:i4>25</vt:i4>
      </vt:variant>
    </vt:vector>
  </HeadingPairs>
  <TitlesOfParts>
    <vt:vector size="35" baseType="lpstr">
      <vt:lpstr>Arial</vt:lpstr>
      <vt:lpstr>Arial Narrow</vt:lpstr>
      <vt:lpstr>Calibri</vt:lpstr>
      <vt:lpstr>Century Gothic</vt:lpstr>
      <vt:lpstr>Times New Roman</vt:lpstr>
      <vt:lpstr>Wingdings</vt:lpstr>
      <vt:lpstr>1_Default Design</vt:lpstr>
      <vt:lpstr>Custom Design</vt:lpstr>
      <vt:lpstr>Picture</vt:lpstr>
      <vt:lpstr>Worksheet</vt:lpstr>
      <vt:lpstr>   International  Lift Expo – Korea 2021  </vt:lpstr>
      <vt:lpstr>Asia Pacific Countries</vt:lpstr>
      <vt:lpstr>Code Committees and Standards Body</vt:lpstr>
      <vt:lpstr>Codes and Standards</vt:lpstr>
      <vt:lpstr>Codes , Standards and Regulations</vt:lpstr>
      <vt:lpstr>Codes , Standards and Safety Asia Pacific</vt:lpstr>
      <vt:lpstr>Codes , Standards and Safety Asia Pacific</vt:lpstr>
      <vt:lpstr>Codes , Standards and Safety Asia Pacific</vt:lpstr>
      <vt:lpstr>Codes , Standards and Safety Asia Pacific</vt:lpstr>
      <vt:lpstr>Codes , Standards and Safety Asia Pacific</vt:lpstr>
      <vt:lpstr>Codes , Standards and Safety Asia Pacific</vt:lpstr>
      <vt:lpstr>Codes , Standards and Safety Asia Pacific</vt:lpstr>
      <vt:lpstr>Codes , Standards and Safety Asia Pacific</vt:lpstr>
      <vt:lpstr>Codes , Standards and Safety Asia Pacific</vt:lpstr>
      <vt:lpstr>Codes , Standards and Safety Asia Pacific</vt:lpstr>
      <vt:lpstr>Codes , Standards and Safety Asia Pacific</vt:lpstr>
      <vt:lpstr>Harmonisation of EN 81 and ISO 8100  Codes</vt:lpstr>
      <vt:lpstr>EN 81 / ISO 8100 Harmonisation Progress</vt:lpstr>
      <vt:lpstr>ISO  Performance Based Codes</vt:lpstr>
      <vt:lpstr> Global Conformity Assessment Process GCAP’s</vt:lpstr>
      <vt:lpstr>Conformity Assessment Processes</vt:lpstr>
      <vt:lpstr>Global Conformity Assessment Process</vt:lpstr>
      <vt:lpstr>Technical Documents for  GCAP’s</vt:lpstr>
      <vt:lpstr>Examples of applying GCAP’s &amp; GESR’s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Worthington, Graham</dc:creator>
  <cp:lastModifiedBy>shin Changill</cp:lastModifiedBy>
  <cp:revision>827</cp:revision>
  <dcterms:created xsi:type="dcterms:W3CDTF">2006-01-16T13:05:46Z</dcterms:created>
  <dcterms:modified xsi:type="dcterms:W3CDTF">2021-09-06T20:09:06Z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0x0101002FAC1AB936B30346B8ED3C1E7ED414B2</vt:lpwstr>
  </property>
</Properties>
</file>